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33_CD465EF8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0" r:id="rId5"/>
    <p:sldMasterId id="2147483701" r:id="rId6"/>
  </p:sldMasterIdLst>
  <p:notesMasterIdLst>
    <p:notesMasterId r:id="rId19"/>
  </p:notesMasterIdLst>
  <p:sldIdLst>
    <p:sldId id="304" r:id="rId7"/>
    <p:sldId id="307" r:id="rId8"/>
    <p:sldId id="5300" r:id="rId9"/>
    <p:sldId id="5251" r:id="rId10"/>
    <p:sldId id="315" r:id="rId11"/>
    <p:sldId id="314" r:id="rId12"/>
    <p:sldId id="5252" r:id="rId13"/>
    <p:sldId id="5253" r:id="rId14"/>
    <p:sldId id="322" r:id="rId15"/>
    <p:sldId id="321" r:id="rId16"/>
    <p:sldId id="323" r:id="rId17"/>
    <p:sldId id="312" r:id="rId18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C577B-6427-696F-F820-2F546206349E}" name="Raphael ROSSELLO" initials="RR" userId="S::rrossello@invest-cf.com::e5edd6d2-583e-4833-9bb3-d0de327de3c5" providerId="AD"/>
  <p188:author id="{6A9A1FB3-A991-FBF6-61F4-C31F0B5EAED4}" name="Anja Kleber" initials="AK" userId="S::anja.kleber@theraclion.com::ee5dfe41-77ec-450b-bacd-40b67a6eb0ad" providerId="AD"/>
  <p188:author id="{3188FACB-9ACD-0768-5AA0-DF3D6F9FC573}" name="Thibault LE NORMAND" initials="TL" userId="S::thibault.lenormand@theraclion.com::7d5e195f-a4d7-4ed3-bbed-fd9f53bc8f82" providerId="AD"/>
  <p188:author id="{36EE0FF1-F631-86E6-21E7-9821DA96EF9B}" name="Martin Deterre" initials="MD" userId="Martin Deterr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Kleber" initials="AK" lastIdx="41" clrIdx="0">
    <p:extLst>
      <p:ext uri="{19B8F6BF-5375-455C-9EA6-DF929625EA0E}">
        <p15:presenceInfo xmlns:p15="http://schemas.microsoft.com/office/powerpoint/2012/main" userId="S::anja.kleber@theraclion.com::ee5dfe41-77ec-450b-bacd-40b67a6eb0ad" providerId="AD"/>
      </p:ext>
    </p:extLst>
  </p:cmAuthor>
  <p:cmAuthor id="2" name="Raphael ROSSELL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60BEC2"/>
    <a:srgbClr val="EAFCFC"/>
    <a:srgbClr val="FFF4EF"/>
    <a:srgbClr val="909090"/>
    <a:srgbClr val="F0D6CC"/>
    <a:srgbClr val="FFE4D9"/>
    <a:srgbClr val="FFF1EB"/>
    <a:srgbClr val="3C99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15" autoAdjust="0"/>
    <p:restoredTop sz="93447" autoAdjust="0"/>
  </p:normalViewPr>
  <p:slideViewPr>
    <p:cSldViewPr snapToGrid="0" snapToObjects="1">
      <p:cViewPr varScale="1">
        <p:scale>
          <a:sx n="85" d="100"/>
          <a:sy n="85" d="100"/>
        </p:scale>
        <p:origin x="19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omments/modernComment_133_CD465E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C43FF4-2043-49E5-9646-3AA9786277B5}" authorId="{3188FACB-9ACD-0768-5AA0-DF3D6F9FC573}" created="2025-06-03T10:01:52.4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3941112" sldId="307"/>
      <ac:spMk id="20" creationId="{54C20BBA-DEA8-38B4-EB2E-5AA159BB9389}"/>
      <ac:txMk cp="164" len="143">
        <ac:context len="309" hash="1236333605"/>
      </ac:txMk>
    </ac:txMkLst>
    <p188:pos x="3233441" y="2396004"/>
    <p188:txBody>
      <a:bodyPr/>
      <a:lstStyle/>
      <a:p>
        <a:r>
          <a:rPr lang="fr-FR"/>
          <a:t>Rajouter: that deliver fast, consistent, non invasive and personalized results.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727" tIns="46365" rIns="92727" bIns="463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727" tIns="46365" rIns="92727" bIns="46365" rtlCol="0"/>
          <a:lstStyle>
            <a:lvl1pPr algn="r">
              <a:defRPr sz="1200"/>
            </a:lvl1pPr>
          </a:lstStyle>
          <a:p>
            <a:fld id="{EEFA0CAB-DE0D-B149-922B-3CD9803CB992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5513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7" tIns="46365" rIns="92727" bIns="4636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8"/>
          </a:xfrm>
          <a:prstGeom prst="rect">
            <a:avLst/>
          </a:prstGeom>
        </p:spPr>
        <p:txBody>
          <a:bodyPr vert="horz" lIns="92727" tIns="46365" rIns="92727" bIns="46365" rtlCol="0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870" cy="502675"/>
          </a:xfrm>
          <a:prstGeom prst="rect">
            <a:avLst/>
          </a:prstGeom>
        </p:spPr>
        <p:txBody>
          <a:bodyPr vert="horz" lIns="92727" tIns="46365" rIns="92727" bIns="463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700" y="9516040"/>
            <a:ext cx="2984870" cy="502675"/>
          </a:xfrm>
          <a:prstGeom prst="rect">
            <a:avLst/>
          </a:prstGeom>
        </p:spPr>
        <p:txBody>
          <a:bodyPr vert="horz" lIns="92727" tIns="46365" rIns="92727" bIns="46365" rtlCol="0" anchor="b"/>
          <a:lstStyle>
            <a:lvl1pPr algn="r">
              <a:defRPr sz="1200"/>
            </a:lvl1pPr>
          </a:lstStyle>
          <a:p>
            <a:fld id="{A1576068-AC4B-A743-BE74-5D1F3D09E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5A698-33F6-3941-5F9C-4EE88B39C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2716F-8F82-A399-E17C-4BE7808BF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ECCB3-E90F-6E5F-B6E6-67039AC2C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 B$: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BA7A5-4D46-4287-FA54-8FF7B8456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293">
              <a:defRPr/>
            </a:pPr>
            <a:fld id="{A1576068-AC4B-A743-BE74-5D1F3D09EF2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293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AC360-2418-B0B8-A34A-ABB98D56D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E0F19-93FA-804B-45F5-C40C7988D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350BE-ABA4-E3C5-8C09-D7E531D9B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 B$: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46A60-88AA-D429-10C3-4155287EF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293">
              <a:defRPr/>
            </a:pPr>
            <a:fld id="{A1576068-AC4B-A743-BE74-5D1F3D09EF2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293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43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9DC38-A46C-FF5F-A497-0ECC4A3C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A0965-F546-80C9-39F4-5566B91FC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48C06-9941-08B9-8267-E2EEC62F8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 B$: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6A4B-3A63-97D4-7752-409CAFDCC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293">
              <a:defRPr/>
            </a:pPr>
            <a:fld id="{A1576068-AC4B-A743-BE74-5D1F3D09EF2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293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4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D1BB9-E7E9-CD6B-F5CA-6428BA831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EFE0A-7878-E2D9-BD7A-615320B57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D8BA5-0284-B5A6-A4E9-4BA58A049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 B$: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BF91B-B7A7-EDF2-FFB8-A8B7E84E2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293">
              <a:defRPr/>
            </a:pPr>
            <a:fld id="{A1576068-AC4B-A743-BE74-5D1F3D09EF2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293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912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Blue">
    <p:bg>
      <p:bgPr>
        <a:solidFill>
          <a:srgbClr val="0FA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61" name="Oval 60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28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| 1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34F3D6-23E6-4FDB-7106-0E2D090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7672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0BEFE4-549C-D5DD-AB6E-94BDBDA9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5783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5D5DD6AD-D201-DCB3-B162-1A2BED702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707" y="371783"/>
            <a:ext cx="1664679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9918C5-88FC-9A88-9E95-CDC56589A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1751601"/>
          </a:xfrm>
          <a:prstGeom prst="round2SameRect">
            <a:avLst>
              <a:gd name="adj1" fmla="val 0"/>
              <a:gd name="adj2" fmla="val 14250"/>
            </a:avLst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AF87-C1CF-F507-3364-39FD6F29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3012-C482-B6F5-2774-CFF2D37A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C8680D1-4B0F-F5BE-78A9-8FA6397B1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707" y="365517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8D6DA3-14F8-B7E5-98D7-99E2C4CD8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AF87-C1CF-F507-3364-39FD6F29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3012-C482-B6F5-2774-CFF2D37A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61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DCB8E70-B85E-1D8B-4345-F08941403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93D56-3190-A057-F999-BF4FA9FD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4C0101-D089-6B26-DED6-FA189EE18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DCB8E70-B85E-1D8B-4345-F08941403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93D56-3190-A057-F999-BF4FA9FD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62391598-E58F-E3FB-0CD0-4E0D542B9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707" y="371783"/>
            <a:ext cx="1664679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7B71F3-18D9-741E-2463-723581034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573269-7E60-1A8D-11B7-FC5B528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12EF7E-3A71-09CE-A8E7-BAAB94A1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56A619-B7B5-21D0-3B1D-2420CFF09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05C415-AC8F-7B8C-B12A-695C9A3E2A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C725347-D365-8904-186D-8597730CD3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7B71F3-18D9-741E-2463-723581034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573269-7E60-1A8D-11B7-FC5B528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12EF7E-3A71-09CE-A8E7-BAAB94A1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56A619-B7B5-21D0-3B1D-2420CFF09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05C415-AC8F-7B8C-B12A-695C9A3E2A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0D791B11-799B-3DFC-D962-10BFC563A1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707" y="371783"/>
            <a:ext cx="1664679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305125D-195D-3553-6D79-B3FF19C9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E8CA87-C6FA-D736-5814-279AC244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254736-EDFC-8840-B036-5C3034027DA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1792967"/>
            <a:ext cx="1052580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7C8740-5788-FD36-AE72-6BCFBDBDF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D11711-4BCF-5263-662C-820F2F84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4701EE-750E-6F99-3B5C-6B0639F75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140BE4-C9AE-3E15-62EE-CD2D8685E2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305125D-195D-3553-6D79-B3FF19C9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E8CA87-C6FA-D736-5814-279AC244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254736-EDFC-8840-B036-5C3034027DA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1792967"/>
            <a:ext cx="1052580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7C8740-5788-FD36-AE72-6BCFBDBDF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D11711-4BCF-5263-662C-820F2F84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4701EE-750E-6F99-3B5C-6B0639F75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" name="Picture 1" descr="A black and blue logo&#10;&#10;AI-generated content may be incorrect.">
            <a:extLst>
              <a:ext uri="{FF2B5EF4-FFF2-40B4-BE49-F238E27FC236}">
                <a16:creationId xmlns:a16="http://schemas.microsoft.com/office/drawing/2014/main" id="{319AF417-BC9B-EF57-C339-A013E16220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707" y="371783"/>
            <a:ext cx="1664679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2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018FE-A850-9289-B8C9-FAA067E20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1751601"/>
          </a:xfrm>
          <a:prstGeom prst="round2SameRect">
            <a:avLst>
              <a:gd name="adj1" fmla="val 0"/>
              <a:gd name="adj2" fmla="val 14250"/>
            </a:avLst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A00C9F-2D30-A8EC-252E-201CEDB2D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104" y="863169"/>
            <a:ext cx="7415186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DA7D2E-C077-37E3-45CE-9618FE54F6E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2222777"/>
            <a:ext cx="10525805" cy="3881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A44F-85E9-F6ED-EC39-6456EB597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0740" y="509241"/>
            <a:ext cx="7412550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bg1">
                    <a:lumMod val="25000"/>
                  </a:schemeClr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6594D0-5AEE-3B04-878F-1591C4B6F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707" y="365517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 - Title and Content Blue">
    <p:bg>
      <p:bgPr>
        <a:solidFill>
          <a:srgbClr val="0FA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85" name="Freeform 8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83" name="Freeform 8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68" name="Freeform 6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66" name="Freeform 6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8" name="Oval 8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447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018FE-A850-9289-B8C9-FAA067E20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1751601"/>
          </a:xfrm>
          <a:prstGeom prst="round2SameRect">
            <a:avLst>
              <a:gd name="adj1" fmla="val 0"/>
              <a:gd name="adj2" fmla="val 14250"/>
            </a:avLst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A00C9F-2D30-A8EC-252E-201CEDB2D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104" y="863169"/>
            <a:ext cx="7415186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DA7D2E-C077-37E3-45CE-9618FE54F6E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2222777"/>
            <a:ext cx="10525805" cy="3881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A44F-85E9-F6ED-EC39-6456EB597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0740" y="509241"/>
            <a:ext cx="7412550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bg1">
                    <a:lumMod val="25000"/>
                  </a:schemeClr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F1C41E3-ADE3-8116-3760-AB7AC73001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13" y="365708"/>
            <a:ext cx="1651645" cy="4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4AB529C-3579-B3AD-6F35-97C96899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2458" y="179296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26D4505-E428-26D9-223C-21B366FD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C97FF8-32BC-66BB-C9E8-5D5F9878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95989E-87AD-5028-F6F1-909744BF8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CED048-BB6B-E47A-B3D2-2528CC2E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305101-084F-ED89-D828-711E9B05E3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CBBC87-3801-2B10-DF13-14BEF86FB1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340673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813EC4-5A9A-84BC-A164-7F3AEAB488F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9840" y="1792967"/>
            <a:ext cx="340673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697198-A032-451D-4DAD-C22D9981A43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821222" y="1792967"/>
            <a:ext cx="3406733" cy="4351338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0C33DA-F092-AFBB-51DC-83ECB7F9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CAAA0B-163B-71A2-FF57-ACEF6D174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9793E83-2816-F13F-DC9A-4108A445F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1EBE52-17C0-ED6B-DE0D-9D841FCB0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471B78-DF7C-1D13-CCC0-A5AA53759F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36D22F-4F79-0F92-622D-1A59D532AE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1929E8-C5A7-ABD6-94DE-11211989F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773238"/>
            <a:ext cx="5138057" cy="4370538"/>
          </a:xfrm>
          <a:prstGeom prst="roundRect">
            <a:avLst>
              <a:gd name="adj" fmla="val 873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50953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DB640D-CD23-389D-A2C5-7AC34DDEE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64B72A-B150-EBBE-4824-68D7EB1C3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323209A-F9C9-D0BC-5E68-FB151813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40735D-46BB-524C-3009-E3BA573C1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6B130B-95D7-0A0F-FB89-1F07DD55B0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B2503B-3940-B52E-5C9F-0487B6681F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B1C8EA-7041-D2BE-E2D6-8E26958FD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17" y="766622"/>
            <a:ext cx="3631994" cy="9781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61D45-768B-C96C-BF71-75CBB96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D962BD-5259-DFCA-0544-A90701A9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238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661D45-768B-C96C-BF71-75CBB96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D962BD-5259-DFCA-0544-A90701A9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F2B89CD2-5334-A2CA-A439-8E724D386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7" y="766622"/>
            <a:ext cx="3631994" cy="9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FAF74-F1A3-8AAC-F040-898619818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47" y="2114891"/>
            <a:ext cx="3189285" cy="474311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78707EF-2E81-DCF6-F383-CBCA27DC3F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717" y="766622"/>
            <a:ext cx="3631994" cy="9781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43D98EA-B0FE-636F-1A45-1EC8C593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A72-8681-2645-76EE-C10CA90F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DE2A8C-C7DE-87CE-E6C2-ABDCC0367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924AD-1F15-2155-BD15-8633ED72A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1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34F3D6-23E6-4FDB-7106-0E2D090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7672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0BEFE4-549C-D5DD-AB6E-94BDBDA9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5783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4091B201-C1EF-2684-EE0F-F6B5702E8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470" y="367742"/>
            <a:ext cx="1664679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1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9918C5-88FC-9A88-9E95-CDC56589A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1751601"/>
          </a:xfrm>
          <a:prstGeom prst="round2SameRect">
            <a:avLst>
              <a:gd name="adj1" fmla="val 0"/>
              <a:gd name="adj2" fmla="val 14250"/>
            </a:avLst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AF87-C1CF-F507-3364-39FD6F29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3012-C482-B6F5-2774-CFF2D37A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C8680D1-4B0F-F5BE-78A9-8FA6397B1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707" y="365517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8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8D6DA3-14F8-B7E5-98D7-99E2C4CD8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AF87-C1CF-F507-3364-39FD6F29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3012-C482-B6F5-2774-CFF2D37A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336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Dark Blue">
    <p:bg>
      <p:bgPr>
        <a:solidFill>
          <a:srgbClr val="0E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FAE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2580239" y="32275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1199456" y="4909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2351584" y="893400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 userDrawn="1"/>
        </p:nvSpPr>
        <p:spPr>
          <a:xfrm>
            <a:off x="1775520" y="133376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 userDrawn="1"/>
        </p:nvSpPr>
        <p:spPr>
          <a:xfrm>
            <a:off x="6059996" y="5619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 userDrawn="1"/>
        </p:nvSpPr>
        <p:spPr>
          <a:xfrm>
            <a:off x="3719736" y="6879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 userDrawn="1"/>
        </p:nvSpPr>
        <p:spPr>
          <a:xfrm>
            <a:off x="4295800" y="143847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5807968" y="406545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 userDrawn="1"/>
        </p:nvSpPr>
        <p:spPr>
          <a:xfrm>
            <a:off x="2567608" y="485055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 userDrawn="1"/>
        </p:nvSpPr>
        <p:spPr>
          <a:xfrm>
            <a:off x="1631504" y="456869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8774148" y="20427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>
            <a:off x="11760300" y="25643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11569082" y="89340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9560191" y="22441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 userDrawn="1"/>
        </p:nvSpPr>
        <p:spPr>
          <a:xfrm>
            <a:off x="8081392" y="322032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 userDrawn="1"/>
        </p:nvSpPr>
        <p:spPr>
          <a:xfrm>
            <a:off x="7680176" y="98988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>
            <a:off x="11437091" y="37948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 userDrawn="1"/>
        </p:nvSpPr>
        <p:spPr>
          <a:xfrm>
            <a:off x="9170348" y="414420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 userDrawn="1"/>
        </p:nvSpPr>
        <p:spPr>
          <a:xfrm>
            <a:off x="4799856" y="55445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 userDrawn="1"/>
        </p:nvSpPr>
        <p:spPr>
          <a:xfrm>
            <a:off x="272428" y="312332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 userDrawn="1"/>
        </p:nvSpPr>
        <p:spPr>
          <a:xfrm>
            <a:off x="5879649" y="142385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 userDrawn="1"/>
        </p:nvSpPr>
        <p:spPr>
          <a:xfrm>
            <a:off x="9129606" y="704963"/>
            <a:ext cx="112750" cy="112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 userDrawn="1"/>
        </p:nvSpPr>
        <p:spPr>
          <a:xfrm>
            <a:off x="983432" y="125066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 userDrawn="1"/>
        </p:nvSpPr>
        <p:spPr>
          <a:xfrm>
            <a:off x="4662021" y="301675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 userDrawn="1"/>
        </p:nvSpPr>
        <p:spPr>
          <a:xfrm>
            <a:off x="623392" y="14745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 userDrawn="1"/>
        </p:nvSpPr>
        <p:spPr>
          <a:xfrm>
            <a:off x="4616301" y="24671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 userDrawn="1"/>
        </p:nvSpPr>
        <p:spPr>
          <a:xfrm>
            <a:off x="8614261" y="98583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8035672" y="498977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4439816" y="447015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 userDrawn="1"/>
        </p:nvSpPr>
        <p:spPr>
          <a:xfrm>
            <a:off x="11434300" y="2203029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0" name="Oval 79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528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DCB8E70-B85E-1D8B-4345-F08941403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93D56-3190-A057-F999-BF4FA9FD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4C0101-D089-6B26-DED6-FA189EE18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7B71F3-18D9-741E-2463-723581034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573269-7E60-1A8D-11B7-FC5B528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12EF7E-3A71-09CE-A8E7-BAAB94A1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56A619-B7B5-21D0-3B1D-2420CFF09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05C415-AC8F-7B8C-B12A-695C9A3E2A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C725347-D365-8904-186D-8597730CD3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305125D-195D-3553-6D79-B3FF19C9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E8CA87-C6FA-D736-5814-279AC244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254736-EDFC-8840-B036-5C3034027DA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1792967"/>
            <a:ext cx="1052580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7C8740-5788-FD36-AE72-6BCFBDBDF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D11711-4BCF-5263-662C-820F2F84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4701EE-750E-6F99-3B5C-6B0639F75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140BE4-C9AE-3E15-62EE-CD2D8685E2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018FE-A850-9289-B8C9-FAA067E20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1751601"/>
          </a:xfrm>
          <a:prstGeom prst="round2SameRect">
            <a:avLst>
              <a:gd name="adj1" fmla="val 0"/>
              <a:gd name="adj2" fmla="val 14250"/>
            </a:avLst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A00C9F-2D30-A8EC-252E-201CEDB2D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104" y="863169"/>
            <a:ext cx="7415186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601AB2-B206-B3FE-B2FC-FA92CF4DE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6E59-BFD4-DC20-53DE-7EEC9657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DA7D2E-C077-37E3-45CE-9618FE54F6E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7" y="2222777"/>
            <a:ext cx="10525805" cy="3881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BA44F-85E9-F6ED-EC39-6456EB597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0740" y="509241"/>
            <a:ext cx="7412550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bg1">
                    <a:lumMod val="25000"/>
                  </a:schemeClr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6594D0-5AEE-3B04-878F-1591C4B6F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707" y="365517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4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4AB529C-3579-B3AD-6F35-97C96899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2458" y="179296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26D4505-E428-26D9-223C-21B366FD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C97FF8-32BC-66BB-C9E8-5D5F9878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95989E-87AD-5028-F6F1-909744BF8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CED048-BB6B-E47A-B3D2-2528CC2E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305101-084F-ED89-D828-711E9B05E3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CBBC87-3801-2B10-DF13-14BEF86FB1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6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340673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813EC4-5A9A-84BC-A164-7F3AEAB488F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9840" y="1792967"/>
            <a:ext cx="340673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697198-A032-451D-4DAD-C22D9981A43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821222" y="1792967"/>
            <a:ext cx="3406733" cy="4351338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0C33DA-F092-AFBB-51DC-83ECB7F9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CAAA0B-163B-71A2-FF57-ACEF6D174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9793E83-2816-F13F-DC9A-4108A445F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1EBE52-17C0-ED6B-DE0D-9D841FCB0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471B78-DF7C-1D13-CCC0-A5AA53759F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36D22F-4F79-0F92-622D-1A59D532AE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|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1929E8-C5A7-ABD6-94DE-11211989F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773238"/>
            <a:ext cx="5138057" cy="4370538"/>
          </a:xfrm>
          <a:prstGeom prst="roundRect">
            <a:avLst>
              <a:gd name="adj" fmla="val 873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863A8-0A7C-4C9C-98A9-41E77EAB46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18458" y="1792967"/>
            <a:ext cx="50953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DB640D-CD23-389D-A2C5-7AC34DDEE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64B72A-B150-EBBE-4824-68D7EB1C3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323209A-F9C9-D0BC-5E68-FB151813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3" y="510544"/>
            <a:ext cx="262947" cy="782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40735D-46BB-524C-3009-E3BA573C1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153744" cy="447735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6B130B-95D7-0A0F-FB89-1F07DD55B0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1645" y="491311"/>
            <a:ext cx="8153744" cy="353928"/>
          </a:xfrm>
        </p:spPr>
        <p:txBody>
          <a:bodyPr anchor="t">
            <a:noAutofit/>
          </a:bodyPr>
          <a:lstStyle>
            <a:lvl1pPr marL="36000" indent="0" algn="l">
              <a:lnSpc>
                <a:spcPct val="100000"/>
              </a:lnSpc>
              <a:buNone/>
              <a:defRPr sz="1050" b="0" i="0" spc="150" baseline="0">
                <a:solidFill>
                  <a:schemeClr val="accent1"/>
                </a:solidFill>
                <a:latin typeface="+mj-lt"/>
                <a:cs typeface="Space Grotes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B2503B-3940-B52E-5C9F-0487B6681F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11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B1C8EA-7041-D2BE-E2D6-8E26958FD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17" y="766622"/>
            <a:ext cx="3631994" cy="9781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661D45-768B-C96C-BF71-75CBB96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D962BD-5259-DFCA-0544-A90701A9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121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 - Title and Content Dark Blue">
    <p:bg>
      <p:bgPr>
        <a:solidFill>
          <a:srgbClr val="0E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85" name="Freeform 8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83" name="Freeform 8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68" name="Freeform 6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66" name="Freeform 6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8" name="Oval 8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30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rgbClr val="B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82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117" name="Freeform 116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115" name="Freeform 114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100" name="Freeform 99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98" name="Freeform 97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FAE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49" name="Oval 48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7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cket -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rgbClr val="B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48" name="Oval 4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0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FAF74-F1A3-8AAC-F040-898619818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47" y="2114891"/>
            <a:ext cx="3189285" cy="474311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78707EF-2E81-DCF6-F383-CBCA27DC3F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717" y="766622"/>
            <a:ext cx="3631994" cy="9781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43D98EA-B0FE-636F-1A45-1EC8C593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A72-8681-2645-76EE-C10CA90F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DE2A8C-C7DE-87CE-E6C2-ABDCC0367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924AD-1F15-2155-BD15-8633ED72A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FAF74-F1A3-8AAC-F040-898619818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447" y="2114891"/>
            <a:ext cx="3189285" cy="474311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43D98EA-B0FE-636F-1A45-1EC8C593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8135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A72-8681-2645-76EE-C10CA90F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6246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DE2A8C-C7DE-87CE-E6C2-ABDCC0367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924AD-1F15-2155-BD15-8633ED72A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9F979AA6-9E1D-E37A-9BC6-5EDC58900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6" y="766621"/>
            <a:ext cx="5277266" cy="14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| 1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1000">
              <a:schemeClr val="bg2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34EECB-F1C0-AEBC-ED4D-0ABB37AD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C54D97-991F-BB96-6C33-8C9CF56A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34F3D6-23E6-4FDB-7106-0E2D090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8" y="2767241"/>
            <a:ext cx="7186736" cy="17841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0BEFE4-549C-D5DD-AB6E-94BDBDA9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889" y="4578332"/>
            <a:ext cx="7186735" cy="963497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B6968D-DC6B-F9EC-5799-F7945D979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07" y="367742"/>
            <a:ext cx="1663200" cy="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E389-E41A-49AC-9975-3D3899FF7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10399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E16F4-7452-8476-9DBA-50657C42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23726-79E0-5945-9742-2A419D65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0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5FE6-C0D8-6B23-446D-300BA868D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Sonovein PowerPoint Template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41AE3C-E898-CA07-2E14-C5A9E9C4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1944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accent1"/>
        </a:buClr>
        <a:buSzPct val="100000"/>
        <a:buFont typeface="Inter 18pt Light" panose="02000503000000020004" pitchFamily="2" charset="0"/>
        <a:buChar char=""/>
        <a:defRPr sz="12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bg1">
            <a:lumMod val="50000"/>
          </a:schemeClr>
        </a:buClr>
        <a:buFont typeface="Inter 18pt Light" panose="02000503000000020004" pitchFamily="2" charset="0"/>
        <a:buChar char="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chemeClr val="bg1">
            <a:lumMod val="75000"/>
          </a:schemeClr>
        </a:buClr>
        <a:buFont typeface="Inter 18pt Light" panose="02000503000000020004" pitchFamily="2" charset="0"/>
        <a:buChar char=""/>
        <a:defRPr sz="11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355">
          <p15:clr>
            <a:srgbClr val="F26B43"/>
          </p15:clr>
        </p15:guide>
        <p15:guide id="6" pos="5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E16F4-7452-8476-9DBA-50657C42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23726-79E0-5945-9742-2A419D65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0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5FE6-C0D8-6B23-446D-300BA868D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Sonovein | Sales Pitch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41AE3C-E898-CA07-2E14-C5A9E9C4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8956A8-5E61-447F-927C-EB83B3D01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1944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accent1"/>
        </a:buClr>
        <a:buSzPct val="100000"/>
        <a:buFont typeface="Inter 18pt Light" panose="02000503000000020004" pitchFamily="2" charset="0"/>
        <a:buChar char=""/>
        <a:defRPr sz="12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bg1">
            <a:lumMod val="50000"/>
          </a:schemeClr>
        </a:buClr>
        <a:buFont typeface="Inter 18pt Light" panose="02000503000000020004" pitchFamily="2" charset="0"/>
        <a:buChar char="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chemeClr val="bg1">
            <a:lumMod val="75000"/>
          </a:schemeClr>
        </a:buClr>
        <a:buFont typeface="Inter 18pt Light" panose="02000503000000020004" pitchFamily="2" charset="0"/>
        <a:buChar char=""/>
        <a:defRPr sz="11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pos="7355">
          <p15:clr>
            <a:srgbClr val="F26B43"/>
          </p15:clr>
        </p15:guide>
        <p15:guide id="6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son.ro/" TargetMode="External"/><Relationship Id="rId2" Type="http://schemas.openxmlformats.org/officeDocument/2006/relationships/hyperlink" Target="mailto:office@danson.ro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33_CD465EF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youtu.be/R2CPfsGEwa0?si=WkNRQKI2Jchf95o-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401DD-872D-212D-C626-B9A39651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E50344-0E45-5554-06F9-D2FB380841F2}"/>
              </a:ext>
            </a:extLst>
          </p:cNvPr>
          <p:cNvSpPr txBox="1">
            <a:spLocks/>
          </p:cNvSpPr>
          <p:nvPr/>
        </p:nvSpPr>
        <p:spPr>
          <a:xfrm>
            <a:off x="673888" y="2813541"/>
            <a:ext cx="9608032" cy="1784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6000" dirty="0"/>
              <a:t>Prezentare </a:t>
            </a:r>
            <a:r>
              <a:rPr lang="ro-RO" sz="6000" dirty="0" err="1"/>
              <a:t>Sonovein</a:t>
            </a:r>
            <a:r>
              <a:rPr lang="ro-RO" sz="6000" dirty="0"/>
              <a:t> </a:t>
            </a:r>
            <a:r>
              <a:rPr lang="en-US" sz="6000" baseline="30000" dirty="0"/>
              <a:t>®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962ED5A-B204-90FB-8EAB-7BA19B979EBB}"/>
              </a:ext>
            </a:extLst>
          </p:cNvPr>
          <p:cNvSpPr txBox="1">
            <a:spLocks/>
          </p:cNvSpPr>
          <p:nvPr/>
        </p:nvSpPr>
        <p:spPr>
          <a:xfrm>
            <a:off x="673889" y="4726232"/>
            <a:ext cx="7186735" cy="96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Inter 18pt Light" panose="02000503000000020004" pitchFamily="2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Inter 18pt Light" panose="02000503000000020004" pitchFamily="2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Prima și singura soluție robotică, non-invazivă, pentru tratarea varicelor.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0B575-1626-11C5-7E5D-3F481B41D0C9}"/>
              </a:ext>
            </a:extLst>
          </p:cNvPr>
          <p:cNvSpPr txBox="1"/>
          <p:nvPr/>
        </p:nvSpPr>
        <p:spPr>
          <a:xfrm>
            <a:off x="812800" y="5283131"/>
            <a:ext cx="2620682" cy="40659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90000" tIns="0" bIns="0" anchor="ctr">
            <a:noAutofit/>
          </a:bodyPr>
          <a:lstStyle/>
          <a:p>
            <a:pPr algn="ctr"/>
            <a:r>
              <a:rPr lang="ro-RO" sz="1400" dirty="0"/>
              <a:t>Fără intervenție chirurgicală.</a:t>
            </a:r>
            <a:endParaRPr lang="x-non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44608-7EF7-60FB-3A0D-A6D869DE0E5F}"/>
              </a:ext>
            </a:extLst>
          </p:cNvPr>
          <p:cNvSpPr txBox="1"/>
          <p:nvPr/>
        </p:nvSpPr>
        <p:spPr>
          <a:xfrm>
            <a:off x="3647344" y="5283131"/>
            <a:ext cx="1257640" cy="40659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90000" tIns="0" bIns="0" anchor="ctr">
            <a:noAutofit/>
          </a:bodyPr>
          <a:lstStyle/>
          <a:p>
            <a:pPr algn="ctr"/>
            <a:r>
              <a:rPr lang="ro-RO" sz="1400" dirty="0"/>
              <a:t>Fără cicatrici.</a:t>
            </a:r>
            <a:endParaRPr lang="x-non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D8FAF-15A6-5336-14D9-BB8C317F7EB3}"/>
              </a:ext>
            </a:extLst>
          </p:cNvPr>
          <p:cNvSpPr txBox="1"/>
          <p:nvPr/>
        </p:nvSpPr>
        <p:spPr>
          <a:xfrm>
            <a:off x="5118847" y="5283131"/>
            <a:ext cx="2158926" cy="40659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90000" tIns="0" bIns="0" anchor="ctr">
            <a:noAutofit/>
          </a:bodyPr>
          <a:lstStyle/>
          <a:p>
            <a:pPr algn="ctr"/>
            <a:r>
              <a:rPr lang="ro-RO" sz="1400" dirty="0"/>
              <a:t>Fără perioadă de repaus.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7709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D9EF6-F2B6-1F70-CC2A-9743F339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1801E-6FF3-1303-DF6B-5E0D7FF64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CFCFC">
                    <a:lumMod val="75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Sonovein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4E973-7252-CD5C-7D6B-4A5AF7637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75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75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64034-3AF6-7140-6EB0-3A0310182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Apreciat de experți. Ales de lideri.</a:t>
            </a:r>
            <a:endParaRPr lang="x-non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8E44B70-E975-F5D0-C9B7-11B662051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SONOVEIN OFERĂ REZULTATE CARE ÎȚI CONSOLIDEAZĂ REPUTAȚIA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81946-AFCC-3D97-9E4F-ACB4CE1F36BE}"/>
              </a:ext>
            </a:extLst>
          </p:cNvPr>
          <p:cNvSpPr txBox="1"/>
          <p:nvPr/>
        </p:nvSpPr>
        <p:spPr>
          <a:xfrm>
            <a:off x="799971" y="2282248"/>
            <a:ext cx="3772029" cy="3479555"/>
          </a:xfrm>
          <a:prstGeom prst="roundRect">
            <a:avLst>
              <a:gd name="adj" fmla="val 830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vert="horz" wrap="square" lIns="180000" tIns="216000" rIns="180000" bIns="21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r>
              <a:rPr lang="ro-RO" sz="1400" dirty="0"/>
              <a:t>„Este fascinant să vezi cum SONOVEIN poate aplica energie termică unei vene insuficiente complet neinvaziv – fără cateter, ac de injectare sau vreun fel de incizie. Aceasta deschide posibilități care până acum erau de neimaginat.”</a:t>
            </a: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E4D9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Nunito Sans 10pt SemiBold"/>
                <a:ea typeface="Inter 18pt 18pt" panose="02000503000000020004" pitchFamily="2" charset="0"/>
              </a:rPr>
              <a:t>Dr. Alfred Obermayer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lang="ro-RO" sz="1100" dirty="0"/>
              <a:t>Chirurg la Spitalul St. Joseph, Viena și șef al Institutului pentru </a:t>
            </a:r>
            <a:r>
              <a:rPr lang="ro-RO" sz="1100" dirty="0" err="1"/>
              <a:t>Flebosurgie</a:t>
            </a:r>
            <a:r>
              <a:rPr lang="ro-RO" sz="1100" dirty="0"/>
              <a:t> Funcțională, </a:t>
            </a:r>
            <a:r>
              <a:rPr lang="ro-RO" sz="1100" dirty="0" err="1"/>
              <a:t>Melk</a:t>
            </a:r>
            <a:r>
              <a:rPr lang="ro-RO" sz="1100" dirty="0"/>
              <a:t>, Austria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</p:txBody>
      </p:sp>
      <p:pic>
        <p:nvPicPr>
          <p:cNvPr id="22" name="Content Placeholder 15">
            <a:extLst>
              <a:ext uri="{FF2B5EF4-FFF2-40B4-BE49-F238E27FC236}">
                <a16:creationId xmlns:a16="http://schemas.microsoft.com/office/drawing/2014/main" id="{B18E12F8-78DC-6337-FA90-0CBD9128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361" y="1868095"/>
            <a:ext cx="302568" cy="2200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144405-3903-3DFE-E612-B294AA0AD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12" t="3622" r="8105" b="75478"/>
          <a:stretch/>
        </p:blipFill>
        <p:spPr>
          <a:xfrm>
            <a:off x="1090361" y="2371585"/>
            <a:ext cx="604624" cy="605617"/>
          </a:xfrm>
          <a:prstGeom prst="ellipse">
            <a:avLst/>
          </a:prstGeom>
          <a:ln>
            <a:solidFill>
              <a:schemeClr val="accent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3EED8-9D94-889B-A85B-B8EC9DEBAC1B}"/>
              </a:ext>
            </a:extLst>
          </p:cNvPr>
          <p:cNvSpPr txBox="1"/>
          <p:nvPr/>
        </p:nvSpPr>
        <p:spPr>
          <a:xfrm>
            <a:off x="4997087" y="2622567"/>
            <a:ext cx="2607028" cy="3177475"/>
          </a:xfrm>
          <a:prstGeom prst="roundRect">
            <a:avLst>
              <a:gd name="adj" fmla="val 11119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r>
              <a:rPr lang="ro-RO" sz="1400" dirty="0"/>
              <a:t>„Deschide calea către posibilități terapeutice în flebologie care înainte erau de neimaginat […] Aceasta este viitorul.”</a:t>
            </a: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E4D9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Nunito Sans 10pt SemiBold"/>
                <a:ea typeface="Inter 18pt 18pt" panose="02000503000000020004" pitchFamily="2" charset="0"/>
              </a:rPr>
              <a:t>Dr. Paolo </a:t>
            </a:r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  <a:latin typeface="Nunito Sans 10pt SemiBold"/>
                <a:ea typeface="Inter 18pt 18pt" panose="02000503000000020004" pitchFamily="2" charset="0"/>
              </a:rPr>
              <a:t>Casoni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lang="ro-RO" sz="1100" dirty="0"/>
              <a:t>Expert în chirurgie vasculară,</a:t>
            </a:r>
            <a:br>
              <a:rPr lang="ro-RO" sz="1100" dirty="0"/>
            </a:br>
            <a:r>
              <a:rPr lang="ro-RO" sz="1100" dirty="0"/>
              <a:t>Clinica </a:t>
            </a:r>
            <a:r>
              <a:rPr lang="ro-RO" sz="1100" dirty="0" err="1"/>
              <a:t>Ippocrate</a:t>
            </a:r>
            <a:r>
              <a:rPr lang="ro-RO" sz="1100" dirty="0"/>
              <a:t> </a:t>
            </a:r>
            <a:r>
              <a:rPr lang="ro-RO" sz="1100" dirty="0" err="1"/>
              <a:t>Vein</a:t>
            </a:r>
            <a:r>
              <a:rPr lang="ro-RO" sz="1100" dirty="0"/>
              <a:t>, Parma, Italia</a:t>
            </a:r>
            <a:endParaRPr lang="en-GB" sz="1100" dirty="0">
              <a:solidFill>
                <a:schemeClr val="tx2">
                  <a:lumMod val="50000"/>
                  <a:lumOff val="50000"/>
                </a:schemeClr>
              </a:solidFill>
              <a:latin typeface="Inter 18pt Light"/>
              <a:ea typeface="Inter 18pt 18pt" panose="02000503000000020004" pitchFamily="2" charset="0"/>
            </a:endParaRPr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59F7F5A0-E6AF-8679-A0EE-24AA4AAC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589" y="2295690"/>
            <a:ext cx="302568" cy="2200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58946C-5233-0A33-0F6D-B75824557C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34" t="40018" r="22683" b="39082"/>
          <a:stretch/>
        </p:blipFill>
        <p:spPr>
          <a:xfrm>
            <a:off x="5272068" y="2795331"/>
            <a:ext cx="604624" cy="605617"/>
          </a:xfrm>
          <a:prstGeom prst="ellipse">
            <a:avLst/>
          </a:prstGeom>
          <a:ln>
            <a:solidFill>
              <a:schemeClr val="accent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3745F-AAC0-D328-5230-D7C079C2D628}"/>
              </a:ext>
            </a:extLst>
          </p:cNvPr>
          <p:cNvSpPr txBox="1"/>
          <p:nvPr/>
        </p:nvSpPr>
        <p:spPr>
          <a:xfrm>
            <a:off x="8029202" y="1653865"/>
            <a:ext cx="3557919" cy="4302134"/>
          </a:xfrm>
          <a:prstGeom prst="roundRect">
            <a:avLst>
              <a:gd name="adj" fmla="val 6426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txBody>
          <a:bodyPr vert="horz" wrap="square" lIns="180000" tIns="216000" rIns="180000" bIns="21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6EEF2"/>
              </a:buClr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Inter 18pt 18pt" panose="02000503000000020004" pitchFamily="2" charset="0"/>
              <a:cs typeface="+mn-cs"/>
            </a:endParaRP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r>
              <a:rPr lang="ro-RO" sz="1400" dirty="0"/>
              <a:t>„</a:t>
            </a:r>
            <a:r>
              <a:rPr lang="ro-RO" sz="1400" dirty="0" err="1"/>
              <a:t>Echoterapia</a:t>
            </a:r>
            <a:r>
              <a:rPr lang="ro-RO" sz="1400" dirty="0"/>
              <a:t> cu SONOVEIN va fi un adevărat schimbător de joc în tratamentele pentru varice – tratarea insuficienței venoase 100% neinvaziv reprezintă o oportunitate uriașă pentru medici, fără a fi nevoie de săli de operație.</a:t>
            </a:r>
            <a:br>
              <a:rPr lang="ro-RO" sz="1400" dirty="0"/>
            </a:br>
            <a:r>
              <a:rPr lang="ro-RO" sz="1400" dirty="0"/>
              <a:t>Pentru pacienți, aceasta va fi o terapie revoluționară, oferind cel mai sigur tratament posibil, chiar și pentru pacienții cu risc ridicat.”</a:t>
            </a:r>
          </a:p>
          <a:p>
            <a:pPr lvl="0">
              <a:spcAft>
                <a:spcPts val="400"/>
              </a:spcAft>
              <a:buClr>
                <a:srgbClr val="96EEF2"/>
              </a:buClr>
              <a:defRPr/>
            </a:pP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E4D9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rPr>
              <a:t>Dr.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rPr>
              <a:t> Rubén Rodríguez Carvajal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Inter 18pt Light"/>
                <a:ea typeface="Inter 18pt 18pt" panose="02000503000000020004" pitchFamily="2" charset="0"/>
                <a:cs typeface="+mn-cs"/>
              </a:rPr>
            </a:br>
            <a:r>
              <a:rPr lang="ro-RO" sz="1100" dirty="0"/>
              <a:t>Director al Institutului Internațional de Chirurgie Vasculară și </a:t>
            </a:r>
            <a:r>
              <a:rPr lang="ro-RO" sz="1100" dirty="0" err="1"/>
              <a:t>Endovasculară</a:t>
            </a:r>
            <a:r>
              <a:rPr lang="ro-RO" sz="1100" dirty="0"/>
              <a:t> (IVEI), Marbella, Spania</a:t>
            </a:r>
            <a:endParaRPr lang="en-GB" sz="1100" dirty="0">
              <a:solidFill>
                <a:schemeClr val="tx2">
                  <a:lumMod val="50000"/>
                  <a:lumOff val="50000"/>
                </a:schemeClr>
              </a:solidFill>
              <a:latin typeface="Inter 18pt Light"/>
              <a:ea typeface="Inter 18pt 18pt" panose="02000503000000020004" pitchFamily="2" charset="0"/>
            </a:endParaRPr>
          </a:p>
        </p:txBody>
      </p:sp>
      <p:pic>
        <p:nvPicPr>
          <p:cNvPr id="14" name="Content Placeholder 15">
            <a:extLst>
              <a:ext uri="{FF2B5EF4-FFF2-40B4-BE49-F238E27FC236}">
                <a16:creationId xmlns:a16="http://schemas.microsoft.com/office/drawing/2014/main" id="{4FE1E738-AA17-A67E-82B6-5AE572BB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0418" y="1540167"/>
            <a:ext cx="302568" cy="2200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ACE784-2BDE-FE80-B1B6-2C87DAEFF0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44" t="71500" r="22273" b="7600"/>
          <a:stretch/>
        </p:blipFill>
        <p:spPr>
          <a:xfrm>
            <a:off x="8271746" y="2025897"/>
            <a:ext cx="604624" cy="605617"/>
          </a:xfrm>
          <a:prstGeom prst="ellipse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9069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59020-2095-A431-A070-B69A08BF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Sonovein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9842C-31AF-F68F-7B95-EC04CCB62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956A8-5E61-447F-927C-EB83B3D016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D3312F-53A0-C0DC-E2F4-BAF56C04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4" y="845239"/>
            <a:ext cx="9342003" cy="447735"/>
          </a:xfrm>
        </p:spPr>
        <p:txBody>
          <a:bodyPr/>
          <a:lstStyle/>
          <a:p>
            <a:r>
              <a:rPr lang="ro-RO" dirty="0"/>
              <a:t>REZULTATE CONCRETE</a:t>
            </a:r>
            <a:r>
              <a:rPr lang="pt-BR" dirty="0"/>
              <a:t>. RECUPERARE REALĂ.</a:t>
            </a:r>
            <a:br>
              <a:rPr lang="pt-BR" dirty="0"/>
            </a:br>
            <a:r>
              <a:rPr lang="pt-BR" dirty="0"/>
              <a:t>O EXPERIENȚĂ PENTRU PACIENȚI PE CARE O VOR RECOMANDA</a:t>
            </a:r>
            <a:endParaRPr lang="x-non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9852EB-0D63-9B19-15F7-6201F8B61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UN TRATAMENT PE CARE ÎL VOR RECOMANDA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4224F9-0834-73C0-D9AB-B2BF3AB03D76}"/>
              </a:ext>
            </a:extLst>
          </p:cNvPr>
          <p:cNvSpPr txBox="1">
            <a:spLocks/>
          </p:cNvSpPr>
          <p:nvPr/>
        </p:nvSpPr>
        <p:spPr>
          <a:xfrm>
            <a:off x="1241645" y="1941750"/>
            <a:ext cx="3384784" cy="634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accent1"/>
                </a:solidFill>
              </a:rPr>
              <a:t>Ce </a:t>
            </a:r>
            <a:r>
              <a:rPr lang="fr-FR" dirty="0" err="1">
                <a:solidFill>
                  <a:schemeClr val="accent1"/>
                </a:solidFill>
              </a:rPr>
              <a:t>contează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pentru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pacienți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-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Sonovein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livrează</a:t>
            </a:r>
            <a:r>
              <a:rPr lang="fr-FR" dirty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E517CFD9-5CB7-A923-5982-AC01BC6655FC}"/>
              </a:ext>
            </a:extLst>
          </p:cNvPr>
          <p:cNvSpPr txBox="1">
            <a:spLocks/>
          </p:cNvSpPr>
          <p:nvPr/>
        </p:nvSpPr>
        <p:spPr>
          <a:xfrm>
            <a:off x="1241644" y="2978913"/>
            <a:ext cx="4011673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Elimină anxietatea legată de spital și întârzierile în recuperare</a:t>
            </a:r>
            <a:endParaRPr lang="en-US" sz="1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EA3C8B68-61E5-F528-5382-8B3F30B338FC}"/>
              </a:ext>
            </a:extLst>
          </p:cNvPr>
          <p:cNvSpPr txBox="1">
            <a:spLocks/>
          </p:cNvSpPr>
          <p:nvPr/>
        </p:nvSpPr>
        <p:spPr>
          <a:xfrm>
            <a:off x="1241646" y="2684698"/>
            <a:ext cx="3501158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Fără operație, fără cicatrici, fără stres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BBBBFA53-18E0-B8B4-809E-0F2BBC49719E}"/>
              </a:ext>
            </a:extLst>
          </p:cNvPr>
          <p:cNvSpPr txBox="1">
            <a:spLocks/>
          </p:cNvSpPr>
          <p:nvPr/>
        </p:nvSpPr>
        <p:spPr>
          <a:xfrm>
            <a:off x="1241645" y="3806785"/>
            <a:ext cx="3501158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Întreruperea minimă a muncii, vieții sau rutinelor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202B609-7775-FEBC-B388-E245B6FCE8AD}"/>
              </a:ext>
            </a:extLst>
          </p:cNvPr>
          <p:cNvSpPr txBox="1">
            <a:spLocks/>
          </p:cNvSpPr>
          <p:nvPr/>
        </p:nvSpPr>
        <p:spPr>
          <a:xfrm>
            <a:off x="1241646" y="3512570"/>
            <a:ext cx="4589952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Procedură efectuată în cabinet, fără programare prealabilă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9962B7D8-7990-0E24-98E2-5CBB4D143BE4}"/>
              </a:ext>
            </a:extLst>
          </p:cNvPr>
          <p:cNvSpPr txBox="1">
            <a:spLocks/>
          </p:cNvSpPr>
          <p:nvPr/>
        </p:nvSpPr>
        <p:spPr>
          <a:xfrm>
            <a:off x="1241645" y="4640145"/>
            <a:ext cx="4083390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Accent pe confort, calitatea vieții și încredere pe termen lung</a:t>
            </a:r>
            <a:endParaRPr lang="en-US" sz="1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3DE78955-C221-E66B-720E-C0F1ED3C6AB5}"/>
              </a:ext>
            </a:extLst>
          </p:cNvPr>
          <p:cNvSpPr txBox="1">
            <a:spLocks/>
          </p:cNvSpPr>
          <p:nvPr/>
        </p:nvSpPr>
        <p:spPr>
          <a:xfrm>
            <a:off x="1241646" y="4345930"/>
            <a:ext cx="3501158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Experiență mai bună = satisfacție mai bună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E8FF2A-6F12-6D13-F8AA-E4859D1ABE18}"/>
              </a:ext>
            </a:extLst>
          </p:cNvPr>
          <p:cNvCxnSpPr>
            <a:cxnSpLocks/>
          </p:cNvCxnSpPr>
          <p:nvPr/>
        </p:nvCxnSpPr>
        <p:spPr>
          <a:xfrm>
            <a:off x="1320132" y="2601955"/>
            <a:ext cx="3422672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A5C82E-EFD6-69EC-62A0-D2D73A05BE56}"/>
              </a:ext>
            </a:extLst>
          </p:cNvPr>
          <p:cNvCxnSpPr>
            <a:cxnSpLocks/>
          </p:cNvCxnSpPr>
          <p:nvPr/>
        </p:nvCxnSpPr>
        <p:spPr>
          <a:xfrm>
            <a:off x="1320132" y="3404346"/>
            <a:ext cx="3422672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001CD6-7A7D-477C-FAA1-C95C001170BA}"/>
              </a:ext>
            </a:extLst>
          </p:cNvPr>
          <p:cNvCxnSpPr>
            <a:cxnSpLocks/>
          </p:cNvCxnSpPr>
          <p:nvPr/>
        </p:nvCxnSpPr>
        <p:spPr>
          <a:xfrm>
            <a:off x="1320132" y="4254520"/>
            <a:ext cx="3422672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DD7108-521B-4FD8-D506-FDFDE84725DC}"/>
              </a:ext>
            </a:extLst>
          </p:cNvPr>
          <p:cNvCxnSpPr>
            <a:cxnSpLocks/>
          </p:cNvCxnSpPr>
          <p:nvPr/>
        </p:nvCxnSpPr>
        <p:spPr>
          <a:xfrm>
            <a:off x="1320132" y="5255944"/>
            <a:ext cx="3422672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5FBBE5ED-CB04-9995-B1CE-7A10B309714F}"/>
              </a:ext>
            </a:extLst>
          </p:cNvPr>
          <p:cNvSpPr txBox="1">
            <a:spLocks/>
          </p:cNvSpPr>
          <p:nvPr/>
        </p:nvSpPr>
        <p:spPr>
          <a:xfrm>
            <a:off x="1241644" y="5635585"/>
            <a:ext cx="4521333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„Fără evenimente adverse grave. 0 TVP.” - În peste 3.500 de proceduri</a:t>
            </a:r>
            <a:endParaRPr lang="en-US" sz="1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311663D0-3C4A-4EAB-E8DC-207D64D29E14}"/>
              </a:ext>
            </a:extLst>
          </p:cNvPr>
          <p:cNvSpPr txBox="1">
            <a:spLocks/>
          </p:cNvSpPr>
          <p:nvPr/>
        </p:nvSpPr>
        <p:spPr>
          <a:xfrm>
            <a:off x="1241646" y="5341370"/>
            <a:ext cx="3501158" cy="44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  <a:latin typeface="+mj-lt"/>
              </a:rPr>
              <a:t>Siguranță clinică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E412F4-8473-961A-3AE8-36B819C1759A}"/>
              </a:ext>
            </a:extLst>
          </p:cNvPr>
          <p:cNvGrpSpPr/>
          <p:nvPr/>
        </p:nvGrpSpPr>
        <p:grpSpPr>
          <a:xfrm>
            <a:off x="5762978" y="2039795"/>
            <a:ext cx="5108890" cy="4126822"/>
            <a:chOff x="5474758" y="2039795"/>
            <a:chExt cx="5108890" cy="41268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1AE392-0065-F942-A253-25E8B5D5D219}"/>
                </a:ext>
              </a:extLst>
            </p:cNvPr>
            <p:cNvSpPr txBox="1"/>
            <p:nvPr/>
          </p:nvSpPr>
          <p:spPr>
            <a:xfrm>
              <a:off x="5474758" y="2039795"/>
              <a:ext cx="5108890" cy="4126822"/>
            </a:xfrm>
            <a:prstGeom prst="roundRect">
              <a:avLst>
                <a:gd name="adj" fmla="val 480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wrap="square" lIns="180000" tIns="216000" rIns="180000" bIns="216000" rtlCol="0" anchor="ctr">
              <a:noAutofit/>
            </a:bodyPr>
            <a:lstStyle/>
            <a:p>
              <a:pPr>
                <a:spcAft>
                  <a:spcPts val="400"/>
                </a:spcAft>
                <a:buClr>
                  <a:schemeClr val="accent2"/>
                </a:buClr>
              </a:pPr>
              <a:endParaRPr lang="en-GB" sz="1200" dirty="0">
                <a:solidFill>
                  <a:schemeClr val="bg2">
                    <a:lumMod val="75000"/>
                  </a:schemeClr>
                </a:solidFill>
                <a:ea typeface="Inter 18pt 18pt" panose="02000503000000020004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DDA0129-D9F9-126A-21FB-1EF40ABF7A71}"/>
                </a:ext>
              </a:extLst>
            </p:cNvPr>
            <p:cNvSpPr txBox="1"/>
            <p:nvPr/>
          </p:nvSpPr>
          <p:spPr>
            <a:xfrm>
              <a:off x="7571187" y="2039795"/>
              <a:ext cx="3012461" cy="41268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10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600">
                  <a:solidFill>
                    <a:schemeClr val="accent2"/>
                  </a:solidFill>
                  <a:latin typeface="+mj-lt"/>
                </a:defRPr>
              </a:lvl1pPr>
              <a:lvl2pPr marL="685800" indent="-228600">
                <a:lnSpc>
                  <a:spcPct val="120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75000"/>
                    </a:schemeClr>
                  </a:solidFill>
                </a:defRPr>
              </a:lvl2pPr>
              <a:lvl3pPr marL="1143000" indent="-194400">
                <a:lnSpc>
                  <a:spcPct val="120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SzPct val="100000"/>
                <a:buFont typeface="Inter 18pt Light" panose="02000503000000020004" pitchFamily="2" charset="0"/>
                <a:buChar char=""/>
                <a:defRPr sz="1200">
                  <a:solidFill>
                    <a:schemeClr val="bg1">
                      <a:lumMod val="75000"/>
                    </a:schemeClr>
                  </a:solidFill>
                </a:defRPr>
              </a:lvl3pPr>
              <a:lvl4pPr marL="1600200" indent="-180000">
                <a:lnSpc>
                  <a:spcPct val="120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bg1">
                    <a:lumMod val="75000"/>
                  </a:schemeClr>
                </a:buClr>
                <a:buFont typeface="Inter 18pt Light" panose="02000503000000020004" pitchFamily="2" charset="0"/>
                <a:buChar char=""/>
                <a:defRPr sz="1050">
                  <a:solidFill>
                    <a:schemeClr val="bg1">
                      <a:lumMod val="75000"/>
                    </a:schemeClr>
                  </a:solidFill>
                </a:defRPr>
              </a:lvl4pPr>
              <a:lvl5pPr marL="2057400" indent="-172800">
                <a:lnSpc>
                  <a:spcPct val="12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1">
                    <a:lumMod val="75000"/>
                  </a:schemeClr>
                </a:buClr>
                <a:buFont typeface="Inter 18pt Light" panose="02000503000000020004" pitchFamily="2" charset="0"/>
                <a:buChar char=""/>
                <a:defRPr sz="1100">
                  <a:solidFill>
                    <a:schemeClr val="bg1">
                      <a:lumMod val="75000"/>
                    </a:schemeClr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ro-RO" b="1" dirty="0">
                  <a:solidFill>
                    <a:schemeClr val="accent1"/>
                  </a:solidFill>
                </a:rPr>
                <a:t>Pacient cu ulcer, 95 de ani</a:t>
              </a:r>
              <a:b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</a:br>
              <a:endParaRPr lang="ro-RO" sz="1200" dirty="0">
                <a:solidFill>
                  <a:schemeClr val="bg1">
                    <a:lumMod val="25000"/>
                  </a:schemeClr>
                </a:solidFill>
              </a:endParaRPr>
            </a:p>
            <a:p>
              <a:r>
                <a:rPr lang="ro-RO" sz="1200" b="1" dirty="0">
                  <a:solidFill>
                    <a:schemeClr val="bg1">
                      <a:lumMod val="25000"/>
                    </a:schemeClr>
                  </a:solidFill>
                </a:rPr>
                <a:t>Înainte de tratament:</a:t>
              </a:r>
              <a:endParaRPr lang="ro-RO" sz="1200" dirty="0">
                <a:solidFill>
                  <a:schemeClr val="bg1">
                    <a:lumMod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Ulcer deschis, piele întărită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Supurații, durere, miros neplăcut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Picior rece, vindecare vasculară deficitară</a:t>
              </a:r>
            </a:p>
            <a:p>
              <a:r>
                <a:rPr lang="ro-RO" sz="1200" b="1" dirty="0">
                  <a:solidFill>
                    <a:schemeClr val="bg1">
                      <a:lumMod val="25000"/>
                    </a:schemeClr>
                  </a:solidFill>
                </a:rPr>
                <a:t>După 3 luni cu </a:t>
              </a:r>
              <a:r>
                <a:rPr lang="ro-RO" sz="1200" b="1" dirty="0" err="1">
                  <a:solidFill>
                    <a:schemeClr val="bg1">
                      <a:lumMod val="25000"/>
                    </a:schemeClr>
                  </a:solidFill>
                </a:rPr>
                <a:t>Sonovein</a:t>
              </a:r>
              <a:r>
                <a:rPr lang="ro-RO" sz="1200" b="1" dirty="0">
                  <a:solidFill>
                    <a:schemeClr val="bg1">
                      <a:lumMod val="25000"/>
                    </a:schemeClr>
                  </a:solidFill>
                </a:rPr>
                <a:t>:</a:t>
              </a:r>
              <a:endParaRPr lang="ro-RO" sz="1200" dirty="0">
                <a:solidFill>
                  <a:schemeClr val="bg1">
                    <a:lumMod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Ulcer complet închis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Piele moale și normalizată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Fără durere, fără infecție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o-RO" sz="1200" dirty="0">
                  <a:solidFill>
                    <a:schemeClr val="bg1">
                      <a:lumMod val="25000"/>
                    </a:schemeClr>
                  </a:solidFill>
                </a:rPr>
                <a:t>Revenire la confort și mobilitate</a:t>
              </a:r>
            </a:p>
          </p:txBody>
        </p:sp>
        <p:pic>
          <p:nvPicPr>
            <p:cNvPr id="51" name="Picture 50" descr="A close-up of skin disease&#10;&#10;AI-generated content may be incorrect.">
              <a:extLst>
                <a:ext uri="{FF2B5EF4-FFF2-40B4-BE49-F238E27FC236}">
                  <a16:creationId xmlns:a16="http://schemas.microsoft.com/office/drawing/2014/main" id="{F7E34C1D-329E-D090-13D5-CBF71637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5" t="25126" r="59074" b="50881"/>
            <a:stretch/>
          </p:blipFill>
          <p:spPr>
            <a:xfrm>
              <a:off x="5831598" y="2880405"/>
              <a:ext cx="1624221" cy="1233952"/>
            </a:xfrm>
            <a:prstGeom prst="roundRect">
              <a:avLst>
                <a:gd name="adj" fmla="val 11943"/>
              </a:avLst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405410B-B4E9-1CB9-D413-4FA917D1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0" t="6912" r="11370" b="11638"/>
            <a:stretch/>
          </p:blipFill>
          <p:spPr>
            <a:xfrm>
              <a:off x="5831598" y="4401016"/>
              <a:ext cx="1624221" cy="1375445"/>
            </a:xfrm>
            <a:prstGeom prst="roundRect">
              <a:avLst>
                <a:gd name="adj" fmla="val 11943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294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15B1709-84C6-FB54-44E9-DA0F4920CBDF}"/>
              </a:ext>
            </a:extLst>
          </p:cNvPr>
          <p:cNvSpPr txBox="1">
            <a:spLocks/>
          </p:cNvSpPr>
          <p:nvPr/>
        </p:nvSpPr>
        <p:spPr>
          <a:xfrm>
            <a:off x="1400030" y="4105835"/>
            <a:ext cx="9223146" cy="1497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Inter 18pt Light" panose="02000503000000020004" pitchFamily="2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Inter 18pt Light" panose="02000503000000020004" pitchFamily="2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err="1">
                <a:solidFill>
                  <a:schemeClr val="bg1">
                    <a:lumMod val="25000"/>
                  </a:schemeClr>
                </a:solidFill>
              </a:rPr>
              <a:t>Str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. Aurel </a:t>
            </a:r>
            <a:r>
              <a:rPr lang="fr-FR" sz="1600" dirty="0" err="1">
                <a:solidFill>
                  <a:schemeClr val="bg1">
                    <a:lumMod val="25000"/>
                  </a:schemeClr>
                </a:solidFill>
              </a:rPr>
              <a:t>Vlaicu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 Nr. 39</a:t>
            </a:r>
            <a:r>
              <a:rPr lang="ro-RO" sz="16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bg1">
                    <a:lumMod val="25000"/>
                  </a:schemeClr>
                </a:solidFill>
              </a:rPr>
              <a:t>Sector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 2, Bucuresti</a:t>
            </a:r>
            <a:r>
              <a:rPr lang="ro-RO" sz="1600" dirty="0">
                <a:solidFill>
                  <a:schemeClr val="bg1">
                    <a:lumMod val="25000"/>
                  </a:schemeClr>
                </a:solidFill>
              </a:rPr>
              <a:t>, România</a:t>
            </a:r>
            <a:endParaRPr lang="fr-FR" sz="1600" dirty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T: +40212124909</a:t>
            </a:r>
            <a:r>
              <a:rPr lang="ro-RO" sz="1600" dirty="0">
                <a:solidFill>
                  <a:schemeClr val="bg1">
                    <a:lumMod val="25000"/>
                  </a:schemeClr>
                </a:solidFill>
              </a:rPr>
              <a:t> / 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M: +40723566871</a:t>
            </a:r>
          </a:p>
          <a:p>
            <a:pPr algn="ctr"/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E: 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office@danson.ro</a:t>
            </a:r>
            <a:r>
              <a:rPr lang="ro-RO" sz="1600" dirty="0">
                <a:solidFill>
                  <a:schemeClr val="bg1">
                    <a:lumMod val="25000"/>
                  </a:schemeClr>
                </a:solidFill>
              </a:rPr>
              <a:t>  / W: 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www.danson.ro</a:t>
            </a:r>
            <a:endParaRPr lang="fr-FR" sz="1600" dirty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x-none" sz="12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2C903EAF-7592-C62A-7E7A-376FB5E40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673" y="2366556"/>
            <a:ext cx="7251679" cy="13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59D3A9-2E27-450B-E3FA-A21FA0D7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Sonovein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CF4B8-592D-B5AD-8CE9-619AC039E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956A8-5E61-447F-927C-EB83B3D016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5EA904-8DF5-23FC-271B-65D52C048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Un progres revoluționar în tratamentul varicelor</a:t>
            </a:r>
            <a:endParaRPr lang="x-non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A7D41D-F589-2D57-3081-77F56D486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err="1"/>
              <a:t>Sonovein</a:t>
            </a:r>
            <a:r>
              <a:rPr lang="ro-RO" dirty="0"/>
              <a:t> - redefinind standardele tratamentelor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C20BBA-DEA8-38B4-EB2E-5AA159BB9389}"/>
              </a:ext>
            </a:extLst>
          </p:cNvPr>
          <p:cNvSpPr txBox="1"/>
          <p:nvPr/>
        </p:nvSpPr>
        <p:spPr>
          <a:xfrm>
            <a:off x="4482353" y="1801527"/>
            <a:ext cx="3526621" cy="4070016"/>
          </a:xfrm>
          <a:prstGeom prst="roundRect">
            <a:avLst>
              <a:gd name="adj" fmla="val 830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o-RO" sz="1400" dirty="0" err="1"/>
              <a:t>Sonovein</a:t>
            </a:r>
            <a:r>
              <a:rPr lang="ro-RO" sz="1400" dirty="0"/>
              <a:t>® combină ecografia în timp real cu precizia robotică pentru a trata varicele complet prin piele - fără incizii, fără cicatrici, fără timp de recuperare.</a:t>
            </a:r>
          </a:p>
          <a:p>
            <a:pPr>
              <a:lnSpc>
                <a:spcPct val="150000"/>
              </a:lnSpc>
            </a:pPr>
            <a:endParaRPr lang="ro-RO" sz="1400" dirty="0"/>
          </a:p>
          <a:p>
            <a:pPr>
              <a:lnSpc>
                <a:spcPct val="150000"/>
              </a:lnSpc>
            </a:pPr>
            <a:endParaRPr lang="ro-RO" sz="1400" dirty="0"/>
          </a:p>
          <a:p>
            <a:pPr>
              <a:lnSpc>
                <a:spcPct val="150000"/>
              </a:lnSpc>
            </a:pPr>
            <a:r>
              <a:rPr lang="ro-RO" sz="1400" dirty="0"/>
              <a:t>Nu este doar o îmbunătățire a tratamentului. Este o inovație orientată către pacient, oferind rezultate rapide, consecvente și personalizate..</a:t>
            </a:r>
            <a:r>
              <a:rPr lang="en-GB" sz="1400" dirty="0"/>
              <a:t>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6A6A30-871A-27A8-2CF7-7B6709A38757}"/>
              </a:ext>
            </a:extLst>
          </p:cNvPr>
          <p:cNvSpPr txBox="1"/>
          <p:nvPr/>
        </p:nvSpPr>
        <p:spPr>
          <a:xfrm>
            <a:off x="8210291" y="1801527"/>
            <a:ext cx="3526621" cy="4070016"/>
          </a:xfrm>
          <a:prstGeom prst="roundRect">
            <a:avLst>
              <a:gd name="adj" fmla="val 830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2497" r="-5189"/>
            </a:stretch>
          </a:blipFill>
          <a:ln w="12700">
            <a:solidFill>
              <a:schemeClr val="accent2"/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endParaRPr lang="ro-RO" sz="1600" b="1" dirty="0">
              <a:solidFill>
                <a:schemeClr val="bg2"/>
              </a:solidFill>
            </a:endParaRPr>
          </a:p>
          <a:p>
            <a:r>
              <a:rPr lang="ro-RO" sz="1600" b="1" dirty="0">
                <a:solidFill>
                  <a:schemeClr val="bg2"/>
                </a:solidFill>
              </a:rPr>
              <a:t>Avantaje principale:</a:t>
            </a:r>
          </a:p>
          <a:p>
            <a:endParaRPr lang="ro-RO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bg2"/>
                </a:solidFill>
              </a:rPr>
              <a:t>100% Non-invaziv:</a:t>
            </a:r>
            <a:r>
              <a:rPr lang="ro-RO" sz="1600" dirty="0">
                <a:solidFill>
                  <a:schemeClr val="bg2"/>
                </a:solidFill>
              </a:rPr>
              <a:t> Fără bisturiu, fără catetere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bg2"/>
                </a:solidFill>
              </a:rPr>
              <a:t>Fără timp de recuperare:</a:t>
            </a:r>
            <a:r>
              <a:rPr lang="ro-RO" sz="1600" dirty="0">
                <a:solidFill>
                  <a:schemeClr val="bg2"/>
                </a:solidFill>
              </a:rPr>
              <a:t> Intră și pleacă imediat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bg2"/>
                </a:solidFill>
              </a:rPr>
              <a:t>Imagistică în timp real:</a:t>
            </a:r>
            <a:r>
              <a:rPr lang="ro-RO" sz="1600" dirty="0">
                <a:solidFill>
                  <a:schemeClr val="bg2"/>
                </a:solidFill>
              </a:rPr>
              <a:t> Rezultate sigure și 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bg2"/>
                </a:solidFill>
              </a:rPr>
              <a:t>Fără anestezie, fără sala de operație, fără disconfort</a:t>
            </a:r>
            <a:endParaRPr lang="ro-RO" sz="1600" dirty="0">
              <a:solidFill>
                <a:schemeClr val="bg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296AFA-79D9-78A7-9ED0-0C7BE4D6B97E}"/>
              </a:ext>
            </a:extLst>
          </p:cNvPr>
          <p:cNvGrpSpPr/>
          <p:nvPr/>
        </p:nvGrpSpPr>
        <p:grpSpPr>
          <a:xfrm>
            <a:off x="776847" y="1778514"/>
            <a:ext cx="3510069" cy="4093029"/>
            <a:chOff x="776847" y="1778514"/>
            <a:chExt cx="3510069" cy="4093029"/>
          </a:xfrm>
        </p:grpSpPr>
        <p:pic>
          <p:nvPicPr>
            <p:cNvPr id="19" name="Picture 18" descr="A machine with a monitor and a screen&#10;&#10;Description automatically generated">
              <a:extLst>
                <a:ext uri="{FF2B5EF4-FFF2-40B4-BE49-F238E27FC236}">
                  <a16:creationId xmlns:a16="http://schemas.microsoft.com/office/drawing/2014/main" id="{52939A7B-2E8F-6336-6471-AE9D4239F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1" b="13060"/>
            <a:stretch/>
          </p:blipFill>
          <p:spPr>
            <a:xfrm>
              <a:off x="776847" y="1778514"/>
              <a:ext cx="3510069" cy="4093029"/>
            </a:xfrm>
            <a:prstGeom prst="roundRect">
              <a:avLst>
                <a:gd name="adj" fmla="val 8074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7D16BFB-B857-F4A0-72DD-ACACF7050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0070" y="2455913"/>
              <a:ext cx="1198020" cy="32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9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8DF51-FABC-840B-F3F3-EFDFEFA93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B2208-5E83-A6CA-A84A-444A12648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413" y="1875027"/>
            <a:ext cx="3472180" cy="4045792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A86CE7B-C9D9-9F80-04F6-1AAA7DABAD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1644" y="702875"/>
            <a:ext cx="89427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400" dirty="0"/>
              <a:t>O tehnologie care schimbă regulile jocului: robotică, non-invazivă</a:t>
            </a:r>
            <a:endParaRPr lang="en-US" sz="2400" b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4B198FC-D4A9-0F15-AC82-5260C479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45" y="491311"/>
            <a:ext cx="8153744" cy="240458"/>
          </a:xfrm>
        </p:spPr>
        <p:txBody>
          <a:bodyPr/>
          <a:lstStyle/>
          <a:p>
            <a:r>
              <a:rPr lang="ro-RO" dirty="0"/>
              <a:t>CUM FUNCȚIONEAZĂ SONOVEIN®</a:t>
            </a:r>
            <a:endParaRPr lang="en-GB" dirty="0"/>
          </a:p>
        </p:txBody>
      </p:sp>
      <p:pic>
        <p:nvPicPr>
          <p:cNvPr id="28" name="Graphique 27" descr="Flèche vers la droite avec un remplissage uni">
            <a:extLst>
              <a:ext uri="{FF2B5EF4-FFF2-40B4-BE49-F238E27FC236}">
                <a16:creationId xmlns:a16="http://schemas.microsoft.com/office/drawing/2014/main" id="{51D91CEC-E69C-5E3B-4B90-D73DF7132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143" y="4857223"/>
            <a:ext cx="349147" cy="323972"/>
          </a:xfrm>
          <a:prstGeom prst="rect">
            <a:avLst/>
          </a:prstGeom>
        </p:spPr>
      </p:pic>
      <p:pic>
        <p:nvPicPr>
          <p:cNvPr id="21" name="Graphique 27" descr="Flèche vers la droite avec un remplissage uni">
            <a:extLst>
              <a:ext uri="{FF2B5EF4-FFF2-40B4-BE49-F238E27FC236}">
                <a16:creationId xmlns:a16="http://schemas.microsoft.com/office/drawing/2014/main" id="{619B6A7B-9280-58DD-2D6A-0BE706939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143" y="5802259"/>
            <a:ext cx="349147" cy="323972"/>
          </a:xfrm>
          <a:prstGeom prst="rect">
            <a:avLst/>
          </a:prstGeom>
        </p:spPr>
      </p:pic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AA2F9E1B-0D5B-2ADE-507D-942C0EAA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9AB9B19B-4F1D-E703-EE79-7974A198A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</p:spPr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D5CE6-AAEF-E967-0EFA-E3D7C69476D7}"/>
              </a:ext>
            </a:extLst>
          </p:cNvPr>
          <p:cNvSpPr txBox="1"/>
          <p:nvPr/>
        </p:nvSpPr>
        <p:spPr>
          <a:xfrm>
            <a:off x="3360034" y="1536967"/>
            <a:ext cx="4818195" cy="2511051"/>
          </a:xfrm>
          <a:prstGeom prst="roundRect">
            <a:avLst>
              <a:gd name="adj" fmla="val 8913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EB34D-7C31-0981-0E3D-42CBF34D7069}"/>
              </a:ext>
            </a:extLst>
          </p:cNvPr>
          <p:cNvSpPr txBox="1"/>
          <p:nvPr/>
        </p:nvSpPr>
        <p:spPr>
          <a:xfrm>
            <a:off x="8353274" y="1536967"/>
            <a:ext cx="3636668" cy="2511051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3640E7-ED30-260B-7B2D-D18D5ECFDFDE}"/>
              </a:ext>
            </a:extLst>
          </p:cNvPr>
          <p:cNvSpPr txBox="1"/>
          <p:nvPr/>
        </p:nvSpPr>
        <p:spPr>
          <a:xfrm>
            <a:off x="3360034" y="4173354"/>
            <a:ext cx="4844214" cy="2145926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91440" rIns="180000" bIns="180000" rtlCol="0">
            <a:no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  <a:defRPr/>
            </a:pPr>
            <a:r>
              <a:rPr lang="ro-RO" sz="1200" dirty="0"/>
              <a:t>    Energia este livrată prin sonda de tratament </a:t>
            </a:r>
            <a:r>
              <a:rPr lang="ro-RO" sz="1200" b="1" dirty="0" err="1"/>
              <a:t>extracorporeală</a:t>
            </a:r>
            <a:r>
              <a:rPr lang="ro-RO" sz="1200" dirty="0"/>
              <a:t>.</a:t>
            </a:r>
            <a:br>
              <a:rPr lang="ro-RO" sz="1200" dirty="0"/>
            </a:br>
            <a:r>
              <a:rPr lang="ro-RO" sz="1200" dirty="0"/>
              <a:t>Undele ultrasonice de înaltă energie se propagă prin piele și sunt focalizate pe o porțiune a țesutului țintă, generând încălzire controlată și determinând ablația țesutului în zona focală.</a:t>
            </a:r>
            <a:br>
              <a:rPr lang="ro-RO" sz="1200" dirty="0"/>
            </a:br>
            <a:r>
              <a:rPr lang="ro-RO" sz="1200" dirty="0"/>
              <a:t>Procesul se repetă apoi treptat, prin mișcări </a:t>
            </a:r>
            <a:r>
              <a:rPr lang="ro-RO" sz="1200" b="1" dirty="0"/>
              <a:t>ghidate robotic</a:t>
            </a:r>
            <a:r>
              <a:rPr lang="ro-RO" sz="1200" dirty="0"/>
              <a:t>.</a:t>
            </a:r>
            <a:br>
              <a:rPr lang="ro-RO" sz="1200" dirty="0"/>
            </a:br>
            <a:r>
              <a:rPr lang="ro-RO" sz="1200" dirty="0"/>
              <a:t>Țesutul și reacția acestuia sunt monitorizate în timp real cu ajutorul imagisticii </a:t>
            </a:r>
            <a:r>
              <a:rPr lang="ro-RO" sz="1200" b="1" dirty="0"/>
              <a:t>ultrasonice</a:t>
            </a:r>
            <a:r>
              <a:rPr lang="ro-RO" sz="1200" dirty="0"/>
              <a:t> integrate.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1FED91-C6FF-C117-0F7B-B9C4D8BBE45F}"/>
              </a:ext>
            </a:extLst>
          </p:cNvPr>
          <p:cNvSpPr txBox="1"/>
          <p:nvPr/>
        </p:nvSpPr>
        <p:spPr>
          <a:xfrm>
            <a:off x="8353274" y="4173354"/>
            <a:ext cx="3636668" cy="2101380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9AE9B-CD71-98E5-3526-13D7B2826B0A}"/>
              </a:ext>
            </a:extLst>
          </p:cNvPr>
          <p:cNvSpPr txBox="1"/>
          <p:nvPr/>
        </p:nvSpPr>
        <p:spPr>
          <a:xfrm>
            <a:off x="72304" y="1536967"/>
            <a:ext cx="3112686" cy="4782313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7F3AD2-618F-2C50-6709-12CAFED9A55B}"/>
              </a:ext>
            </a:extLst>
          </p:cNvPr>
          <p:cNvGrpSpPr/>
          <p:nvPr/>
        </p:nvGrpSpPr>
        <p:grpSpPr>
          <a:xfrm>
            <a:off x="2079241" y="1655239"/>
            <a:ext cx="5227679" cy="2391298"/>
            <a:chOff x="1289828" y="1564852"/>
            <a:chExt cx="5705461" cy="260985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2F9630A-3747-BA30-D85C-CED0D805243E}"/>
                </a:ext>
              </a:extLst>
            </p:cNvPr>
            <p:cNvSpPr/>
            <p:nvPr/>
          </p:nvSpPr>
          <p:spPr>
            <a:xfrm>
              <a:off x="4810016" y="3115185"/>
              <a:ext cx="2185273" cy="931353"/>
            </a:xfrm>
            <a:prstGeom prst="rect">
              <a:avLst/>
            </a:prstGeom>
            <a:solidFill>
              <a:srgbClr val="E5F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86C4525-CE9F-96F3-1965-8A1DD0C1C62F}"/>
                </a:ext>
              </a:extLst>
            </p:cNvPr>
            <p:cNvCxnSpPr>
              <a:cxnSpLocks/>
            </p:cNvCxnSpPr>
            <p:nvPr/>
          </p:nvCxnSpPr>
          <p:spPr>
            <a:xfrm>
              <a:off x="1761927" y="3085151"/>
              <a:ext cx="925752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796F80-8D5F-8448-38B9-A81AF41F5BED}"/>
                </a:ext>
              </a:extLst>
            </p:cNvPr>
            <p:cNvSpPr/>
            <p:nvPr/>
          </p:nvSpPr>
          <p:spPr>
            <a:xfrm>
              <a:off x="4960828" y="1564852"/>
              <a:ext cx="1866900" cy="4270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B44DE0-40F0-A878-146D-2B8FFD901057}"/>
                </a:ext>
              </a:extLst>
            </p:cNvPr>
            <p:cNvSpPr/>
            <p:nvPr/>
          </p:nvSpPr>
          <p:spPr>
            <a:xfrm>
              <a:off x="5059253" y="1991890"/>
              <a:ext cx="1670050" cy="654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37895D6-5797-902F-0922-B121236FF6E1}"/>
                </a:ext>
              </a:extLst>
            </p:cNvPr>
            <p:cNvSpPr/>
            <p:nvPr/>
          </p:nvSpPr>
          <p:spPr>
            <a:xfrm>
              <a:off x="5037027" y="2059795"/>
              <a:ext cx="1714502" cy="562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Rectangle: Top Corners Snipped 57">
              <a:extLst>
                <a:ext uri="{FF2B5EF4-FFF2-40B4-BE49-F238E27FC236}">
                  <a16:creationId xmlns:a16="http://schemas.microsoft.com/office/drawing/2014/main" id="{A0180E13-9760-4E1A-1385-5636A9A3B304}"/>
                </a:ext>
              </a:extLst>
            </p:cNvPr>
            <p:cNvSpPr/>
            <p:nvPr/>
          </p:nvSpPr>
          <p:spPr>
            <a:xfrm>
              <a:off x="4946540" y="2116071"/>
              <a:ext cx="1895476" cy="1086092"/>
            </a:xfrm>
            <a:prstGeom prst="snip2SameRect">
              <a:avLst>
                <a:gd name="adj1" fmla="val 0"/>
                <a:gd name="adj2" fmla="val 4025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6FBA72-8035-C980-E4DA-3AB2D0852C37}"/>
                </a:ext>
              </a:extLst>
            </p:cNvPr>
            <p:cNvSpPr/>
            <p:nvPr/>
          </p:nvSpPr>
          <p:spPr>
            <a:xfrm>
              <a:off x="5735528" y="2341533"/>
              <a:ext cx="317500" cy="469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2C37DE5-84B5-62D9-1605-98948CE09C4A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16" y="3165076"/>
              <a:ext cx="2160000" cy="0"/>
            </a:xfrm>
            <a:prstGeom prst="straightConnector1">
              <a:avLst/>
            </a:prstGeom>
            <a:ln w="114300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5B1253-FBAB-652C-08D3-2A80E99FED0C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16" y="3414290"/>
              <a:ext cx="2160000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45D735-9ED2-BA3D-69F1-F73D9181A689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16" y="3488782"/>
              <a:ext cx="2160000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46A70D-2A2A-906D-D033-46E0EB1F283A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16" y="3563274"/>
              <a:ext cx="2160000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D780FA4-24AF-151E-6AF3-F81990BC98DE}"/>
                </a:ext>
              </a:extLst>
            </p:cNvPr>
            <p:cNvSpPr/>
            <p:nvPr/>
          </p:nvSpPr>
          <p:spPr>
            <a:xfrm>
              <a:off x="2869892" y="3326616"/>
              <a:ext cx="1603592" cy="314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Țesut de la nivelul piciorului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00E9EC-D275-288B-F9E8-1343DF0537AE}"/>
                </a:ext>
              </a:extLst>
            </p:cNvPr>
            <p:cNvSpPr/>
            <p:nvPr/>
          </p:nvSpPr>
          <p:spPr>
            <a:xfrm>
              <a:off x="3250314" y="3115185"/>
              <a:ext cx="362918" cy="20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Piele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3581EB-B3D7-8EA2-90B2-3F782B220D76}"/>
                </a:ext>
              </a:extLst>
            </p:cNvPr>
            <p:cNvCxnSpPr>
              <a:cxnSpLocks/>
            </p:cNvCxnSpPr>
            <p:nvPr/>
          </p:nvCxnSpPr>
          <p:spPr>
            <a:xfrm>
              <a:off x="4810016" y="4020715"/>
              <a:ext cx="954000" cy="0"/>
            </a:xfrm>
            <a:prstGeom prst="line">
              <a:avLst/>
            </a:prstGeom>
            <a:ln w="762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29D4F9-2240-43A3-AAE2-3E3358372ECC}"/>
                </a:ext>
              </a:extLst>
            </p:cNvPr>
            <p:cNvCxnSpPr>
              <a:cxnSpLocks/>
            </p:cNvCxnSpPr>
            <p:nvPr/>
          </p:nvCxnSpPr>
          <p:spPr>
            <a:xfrm>
              <a:off x="5745256" y="2811433"/>
              <a:ext cx="0" cy="115200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525BB09-F42B-F533-FB65-9D050A67B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4263" y="2811433"/>
              <a:ext cx="0" cy="1209416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DBCDD4D-6D67-1796-B16A-3BE370B1F1C4}"/>
                </a:ext>
              </a:extLst>
            </p:cNvPr>
            <p:cNvSpPr/>
            <p:nvPr/>
          </p:nvSpPr>
          <p:spPr>
            <a:xfrm>
              <a:off x="3250314" y="3866728"/>
              <a:ext cx="1286370" cy="307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Vena vizată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5A4A294-D033-2B07-5290-5F58F1AD1696}"/>
                </a:ext>
              </a:extLst>
            </p:cNvPr>
            <p:cNvSpPr/>
            <p:nvPr/>
          </p:nvSpPr>
          <p:spPr>
            <a:xfrm>
              <a:off x="3250314" y="2673456"/>
              <a:ext cx="1242265" cy="395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Traductor HIFU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E4E2516-5415-724A-4AE9-2EFE80D86F82}"/>
                </a:ext>
              </a:extLst>
            </p:cNvPr>
            <p:cNvSpPr/>
            <p:nvPr/>
          </p:nvSpPr>
          <p:spPr>
            <a:xfrm>
              <a:off x="3031616" y="2307786"/>
              <a:ext cx="1286713" cy="318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Matrice de imagistică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02EB12A-5BB5-B656-F213-0AA373B522E7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4473484" y="3470643"/>
              <a:ext cx="193449" cy="1302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0BF7820-6CF1-E74B-438A-5AE0973A46AB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>
              <a:off x="3613232" y="3219304"/>
              <a:ext cx="1070707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8A1A11F-B9FE-BCD6-591E-E537DD7EAC85}"/>
                </a:ext>
              </a:extLst>
            </p:cNvPr>
            <p:cNvCxnSpPr>
              <a:cxnSpLocks/>
              <a:stCxn id="70" idx="3"/>
            </p:cNvCxnSpPr>
            <p:nvPr/>
          </p:nvCxnSpPr>
          <p:spPr>
            <a:xfrm>
              <a:off x="4492578" y="2870970"/>
              <a:ext cx="47773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6455994-97BB-6F98-29F6-9DCCCAF867CC}"/>
                </a:ext>
              </a:extLst>
            </p:cNvPr>
            <p:cNvCxnSpPr>
              <a:cxnSpLocks/>
              <a:endCxn id="71" idx="3"/>
            </p:cNvCxnSpPr>
            <p:nvPr/>
          </p:nvCxnSpPr>
          <p:spPr>
            <a:xfrm flipH="1">
              <a:off x="4318329" y="2461774"/>
              <a:ext cx="1308771" cy="549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A10668A-7503-D8FF-2498-42B772CE5FC2}"/>
                </a:ext>
              </a:extLst>
            </p:cNvPr>
            <p:cNvCxnSpPr>
              <a:cxnSpLocks/>
              <a:stCxn id="69" idx="3"/>
            </p:cNvCxnSpPr>
            <p:nvPr/>
          </p:nvCxnSpPr>
          <p:spPr>
            <a:xfrm>
              <a:off x="4536684" y="4020715"/>
              <a:ext cx="14386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2D520B6-E7A8-CB45-EC4B-E86A3EBB0628}"/>
                </a:ext>
              </a:extLst>
            </p:cNvPr>
            <p:cNvSpPr/>
            <p:nvPr/>
          </p:nvSpPr>
          <p:spPr>
            <a:xfrm>
              <a:off x="3250314" y="3620462"/>
              <a:ext cx="1443818" cy="280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457200">
                <a:defRPr/>
              </a:pPr>
              <a:r>
                <a:rPr lang="ro-RO" sz="1000" dirty="0">
                  <a:solidFill>
                    <a:schemeClr val="bg1">
                      <a:lumMod val="25000"/>
                    </a:schemeClr>
                  </a:solidFill>
                </a:rPr>
                <a:t>Unde cu ultrasunete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B0FA0C-9137-7513-7D7C-F4CC57429040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>
              <a:off x="4694131" y="3760695"/>
              <a:ext cx="77730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6ACF83-CB59-9566-AE82-3DEFD55BBBE0}"/>
                </a:ext>
              </a:extLst>
            </p:cNvPr>
            <p:cNvCxnSpPr>
              <a:cxnSpLocks/>
            </p:cNvCxnSpPr>
            <p:nvPr/>
          </p:nvCxnSpPr>
          <p:spPr>
            <a:xfrm>
              <a:off x="6021890" y="4020715"/>
              <a:ext cx="972000" cy="0"/>
            </a:xfrm>
            <a:prstGeom prst="line">
              <a:avLst/>
            </a:prstGeom>
            <a:ln w="762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362C554-8D24-70E7-8365-99CF7803746E}"/>
                </a:ext>
              </a:extLst>
            </p:cNvPr>
            <p:cNvCxnSpPr>
              <a:cxnSpLocks/>
            </p:cNvCxnSpPr>
            <p:nvPr/>
          </p:nvCxnSpPr>
          <p:spPr>
            <a:xfrm>
              <a:off x="5770522" y="4020715"/>
              <a:ext cx="252000" cy="0"/>
            </a:xfrm>
            <a:prstGeom prst="line">
              <a:avLst/>
            </a:prstGeom>
            <a:ln w="381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5111460-55F0-C18E-44E6-A15745FF1A2B}"/>
                </a:ext>
              </a:extLst>
            </p:cNvPr>
            <p:cNvSpPr/>
            <p:nvPr/>
          </p:nvSpPr>
          <p:spPr>
            <a:xfrm>
              <a:off x="5767807" y="3894849"/>
              <a:ext cx="252942" cy="25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97AA2D3-F0B4-3925-EED4-A8105110AD77}"/>
                </a:ext>
              </a:extLst>
            </p:cNvPr>
            <p:cNvSpPr/>
            <p:nvPr/>
          </p:nvSpPr>
          <p:spPr>
            <a:xfrm>
              <a:off x="1289828" y="2811433"/>
              <a:ext cx="472099" cy="561260"/>
            </a:xfrm>
            <a:prstGeom prst="roundRect">
              <a:avLst>
                <a:gd name="adj" fmla="val 28543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50EACD-4EED-0627-4935-03920433EC50}"/>
              </a:ext>
            </a:extLst>
          </p:cNvPr>
          <p:cNvGrpSpPr/>
          <p:nvPr/>
        </p:nvGrpSpPr>
        <p:grpSpPr>
          <a:xfrm>
            <a:off x="5403471" y="3119576"/>
            <a:ext cx="1758212" cy="1758212"/>
            <a:chOff x="5022084" y="3119576"/>
            <a:chExt cx="1758212" cy="1758212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5DB02424-81E1-FADA-CBA8-F6AC783A1CB1}"/>
                </a:ext>
              </a:extLst>
            </p:cNvPr>
            <p:cNvSpPr/>
            <p:nvPr/>
          </p:nvSpPr>
          <p:spPr>
            <a:xfrm rot="18900000">
              <a:off x="5022084" y="3119576"/>
              <a:ext cx="1758212" cy="1758212"/>
            </a:xfrm>
            <a:prstGeom prst="arc">
              <a:avLst>
                <a:gd name="adj1" fmla="val 16838911"/>
                <a:gd name="adj2" fmla="val 20948858"/>
              </a:avLst>
            </a:prstGeom>
            <a:noFill/>
            <a:ln w="76200">
              <a:solidFill>
                <a:srgbClr val="3C999D">
                  <a:alpha val="7098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2BA9FF01-0BB8-19D3-9757-6D8A319A5272}"/>
                </a:ext>
              </a:extLst>
            </p:cNvPr>
            <p:cNvSpPr/>
            <p:nvPr/>
          </p:nvSpPr>
          <p:spPr>
            <a:xfrm rot="18900000">
              <a:off x="5207226" y="3304718"/>
              <a:ext cx="1387928" cy="1387928"/>
            </a:xfrm>
            <a:prstGeom prst="arc">
              <a:avLst>
                <a:gd name="adj1" fmla="val 16838911"/>
                <a:gd name="adj2" fmla="val 20948858"/>
              </a:avLst>
            </a:prstGeom>
            <a:noFill/>
            <a:ln w="76200">
              <a:solidFill>
                <a:srgbClr val="3C999D">
                  <a:alpha val="7098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C0E214FC-FBDA-DFC5-EC94-A594987C594E}"/>
                </a:ext>
              </a:extLst>
            </p:cNvPr>
            <p:cNvSpPr/>
            <p:nvPr/>
          </p:nvSpPr>
          <p:spPr>
            <a:xfrm rot="18900000">
              <a:off x="5449016" y="3546508"/>
              <a:ext cx="904348" cy="904348"/>
            </a:xfrm>
            <a:prstGeom prst="arc">
              <a:avLst>
                <a:gd name="adj1" fmla="val 16838911"/>
                <a:gd name="adj2" fmla="val 20948858"/>
              </a:avLst>
            </a:prstGeom>
            <a:noFill/>
            <a:ln w="76200">
              <a:solidFill>
                <a:srgbClr val="3C999D">
                  <a:alpha val="7098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DE788E1C-69DB-1186-90BC-A423628C8333}"/>
                </a:ext>
              </a:extLst>
            </p:cNvPr>
            <p:cNvSpPr/>
            <p:nvPr/>
          </p:nvSpPr>
          <p:spPr>
            <a:xfrm rot="18900000">
              <a:off x="5676645" y="3774137"/>
              <a:ext cx="449090" cy="449090"/>
            </a:xfrm>
            <a:prstGeom prst="arc">
              <a:avLst>
                <a:gd name="adj1" fmla="val 16838911"/>
                <a:gd name="adj2" fmla="val 20948858"/>
              </a:avLst>
            </a:prstGeom>
            <a:noFill/>
            <a:ln w="76200">
              <a:solidFill>
                <a:srgbClr val="3C999D">
                  <a:alpha val="7098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60BEC2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70376C6A-DD21-2040-C627-1ABE77641D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800" y="1978278"/>
            <a:ext cx="3198732" cy="2042738"/>
          </a:xfrm>
          <a:prstGeom prst="rect">
            <a:avLst/>
          </a:prstGeom>
        </p:spPr>
      </p:pic>
      <p:sp>
        <p:nvSpPr>
          <p:cNvPr id="97" name="object 9">
            <a:extLst>
              <a:ext uri="{FF2B5EF4-FFF2-40B4-BE49-F238E27FC236}">
                <a16:creationId xmlns:a16="http://schemas.microsoft.com/office/drawing/2014/main" id="{A73D2CA3-8254-7DAC-80A7-821958981897}"/>
              </a:ext>
            </a:extLst>
          </p:cNvPr>
          <p:cNvSpPr txBox="1"/>
          <p:nvPr/>
        </p:nvSpPr>
        <p:spPr>
          <a:xfrm>
            <a:off x="8631357" y="1634833"/>
            <a:ext cx="2979618" cy="49757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lvl="0" algn="ctr">
              <a:lnSpc>
                <a:spcPts val="1800"/>
              </a:lnSpc>
              <a:spcBef>
                <a:spcPts val="254"/>
              </a:spcBef>
              <a:defRPr/>
            </a:pPr>
            <a:r>
              <a:rPr lang="ro-RO" sz="1400" dirty="0"/>
              <a:t>Unde cu ultrasunete focalizate de înaltă intensitate (HIFU)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9CD3EE7-6267-178F-23F3-0BF62CDB1436}"/>
              </a:ext>
            </a:extLst>
          </p:cNvPr>
          <p:cNvSpPr/>
          <p:nvPr/>
        </p:nvSpPr>
        <p:spPr>
          <a:xfrm>
            <a:off x="9025506" y="4944053"/>
            <a:ext cx="1228902" cy="19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defRPr/>
            </a:pPr>
            <a:r>
              <a:rPr lang="ro-RO" sz="1050" dirty="0">
                <a:solidFill>
                  <a:schemeClr val="accent1"/>
                </a:solidFill>
              </a:rPr>
              <a:t>FĂRĂ INCIZIE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ter 18pt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8CBA58-F41E-EF52-2DF2-9A1746ADD611}"/>
              </a:ext>
            </a:extLst>
          </p:cNvPr>
          <p:cNvSpPr/>
          <p:nvPr/>
        </p:nvSpPr>
        <p:spPr>
          <a:xfrm>
            <a:off x="10360435" y="4967523"/>
            <a:ext cx="946537" cy="17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defRPr/>
            </a:pPr>
            <a:r>
              <a:rPr lang="ro-RO" sz="1050" dirty="0">
                <a:solidFill>
                  <a:schemeClr val="accent1"/>
                </a:solidFill>
              </a:rPr>
              <a:t>FĂRĂ CICATRICI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ter 18pt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A258C1-FB6D-64E5-275C-4F2B080A2962}"/>
              </a:ext>
            </a:extLst>
          </p:cNvPr>
          <p:cNvGrpSpPr/>
          <p:nvPr/>
        </p:nvGrpSpPr>
        <p:grpSpPr>
          <a:xfrm>
            <a:off x="9356473" y="5321033"/>
            <a:ext cx="468000" cy="455089"/>
            <a:chOff x="8781824" y="1531970"/>
            <a:chExt cx="792000" cy="759084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3602A13-9F0D-0859-89C7-E94E59C55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2192" y="1574819"/>
              <a:ext cx="612000" cy="612000"/>
            </a:xfrm>
            <a:prstGeom prst="rect">
              <a:avLst/>
            </a:prstGeom>
          </p:spPr>
        </p:pic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780EEE0-BF90-63EB-0D67-7D0E1BD90389}"/>
                </a:ext>
              </a:extLst>
            </p:cNvPr>
            <p:cNvCxnSpPr>
              <a:cxnSpLocks/>
            </p:cNvCxnSpPr>
            <p:nvPr/>
          </p:nvCxnSpPr>
          <p:spPr>
            <a:xfrm>
              <a:off x="8781824" y="1531970"/>
              <a:ext cx="792000" cy="759084"/>
            </a:xfrm>
            <a:prstGeom prst="line">
              <a:avLst/>
            </a:prstGeom>
            <a:ln w="19050">
              <a:solidFill>
                <a:srgbClr val="60BEC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A1AE6AF-2529-62EB-2D68-150C987DCEFE}"/>
              </a:ext>
            </a:extLst>
          </p:cNvPr>
          <p:cNvSpPr/>
          <p:nvPr/>
        </p:nvSpPr>
        <p:spPr>
          <a:xfrm>
            <a:off x="9063242" y="5881523"/>
            <a:ext cx="1108366" cy="19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defRPr/>
            </a:pPr>
            <a:r>
              <a:rPr lang="ro-RO" sz="1050" dirty="0">
                <a:solidFill>
                  <a:schemeClr val="accent1"/>
                </a:solidFill>
              </a:rPr>
              <a:t>FĂRĂ INFECȚII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ter 18pt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1FD493C-32E3-F98A-2B84-5438C47B8B64}"/>
              </a:ext>
            </a:extLst>
          </p:cNvPr>
          <p:cNvGrpSpPr/>
          <p:nvPr/>
        </p:nvGrpSpPr>
        <p:grpSpPr>
          <a:xfrm>
            <a:off x="10583741" y="5331557"/>
            <a:ext cx="468000" cy="470702"/>
            <a:chOff x="7092624" y="4416973"/>
            <a:chExt cx="468000" cy="470702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AAAAAEC-D0E6-6BA2-BA1C-302A42DD8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114" y="4450165"/>
              <a:ext cx="437510" cy="437510"/>
            </a:xfrm>
            <a:prstGeom prst="rect">
              <a:avLst/>
            </a:prstGeom>
          </p:spPr>
        </p:pic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C29D3E9-248D-9AD5-94B9-346C5CDC3892}"/>
                </a:ext>
              </a:extLst>
            </p:cNvPr>
            <p:cNvCxnSpPr>
              <a:cxnSpLocks/>
            </p:cNvCxnSpPr>
            <p:nvPr/>
          </p:nvCxnSpPr>
          <p:spPr>
            <a:xfrm>
              <a:off x="7092624" y="4416973"/>
              <a:ext cx="468000" cy="455089"/>
            </a:xfrm>
            <a:prstGeom prst="line">
              <a:avLst/>
            </a:prstGeom>
            <a:ln w="19050">
              <a:solidFill>
                <a:srgbClr val="60BEC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C504BA1-AE5E-62FC-549C-4F256397865A}"/>
              </a:ext>
            </a:extLst>
          </p:cNvPr>
          <p:cNvSpPr/>
          <p:nvPr/>
        </p:nvSpPr>
        <p:spPr>
          <a:xfrm>
            <a:off x="10254408" y="5891098"/>
            <a:ext cx="1567452" cy="17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57200">
              <a:defRPr/>
            </a:pPr>
            <a:r>
              <a:rPr lang="ro-RO" sz="1050" dirty="0">
                <a:solidFill>
                  <a:schemeClr val="accent1"/>
                </a:solidFill>
              </a:rPr>
              <a:t>FĂRĂ SALĂ DE RECUPERARE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nter 18pt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6">
            <a:extLst>
              <a:ext uri="{FF2B5EF4-FFF2-40B4-BE49-F238E27FC236}">
                <a16:creationId xmlns:a16="http://schemas.microsoft.com/office/drawing/2014/main" id="{F0242E8B-E265-7528-2238-0C1E77D2D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3710" y="4412468"/>
            <a:ext cx="390525" cy="390525"/>
          </a:xfrm>
          <a:prstGeom prst="rect">
            <a:avLst/>
          </a:prstGeom>
        </p:spPr>
      </p:pic>
      <p:grpSp>
        <p:nvGrpSpPr>
          <p:cNvPr id="7" name="Group 106">
            <a:extLst>
              <a:ext uri="{FF2B5EF4-FFF2-40B4-BE49-F238E27FC236}">
                <a16:creationId xmlns:a16="http://schemas.microsoft.com/office/drawing/2014/main" id="{99102988-6C01-DC5A-A4B7-8A5E9BDFE38C}"/>
              </a:ext>
            </a:extLst>
          </p:cNvPr>
          <p:cNvGrpSpPr/>
          <p:nvPr/>
        </p:nvGrpSpPr>
        <p:grpSpPr>
          <a:xfrm>
            <a:off x="10599704" y="4406050"/>
            <a:ext cx="468000" cy="455089"/>
            <a:chOff x="7714950" y="2505653"/>
            <a:chExt cx="792000" cy="759084"/>
          </a:xfrm>
        </p:grpSpPr>
        <p:pic>
          <p:nvPicPr>
            <p:cNvPr id="8" name="Picture 111">
              <a:extLst>
                <a:ext uri="{FF2B5EF4-FFF2-40B4-BE49-F238E27FC236}">
                  <a16:creationId xmlns:a16="http://schemas.microsoft.com/office/drawing/2014/main" id="{7A277053-4EEA-F0CD-3C80-21B84C8B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3827" y="2561388"/>
              <a:ext cx="612000" cy="612000"/>
            </a:xfrm>
            <a:prstGeom prst="rect">
              <a:avLst/>
            </a:prstGeom>
          </p:spPr>
        </p:pic>
        <p:cxnSp>
          <p:nvCxnSpPr>
            <p:cNvPr id="11" name="Straight Connector 114">
              <a:extLst>
                <a:ext uri="{FF2B5EF4-FFF2-40B4-BE49-F238E27FC236}">
                  <a16:creationId xmlns:a16="http://schemas.microsoft.com/office/drawing/2014/main" id="{0F6ED8D0-1179-F376-97C9-D983485421E9}"/>
                </a:ext>
              </a:extLst>
            </p:cNvPr>
            <p:cNvCxnSpPr>
              <a:cxnSpLocks/>
            </p:cNvCxnSpPr>
            <p:nvPr/>
          </p:nvCxnSpPr>
          <p:spPr>
            <a:xfrm>
              <a:off x="7714950" y="2505653"/>
              <a:ext cx="792000" cy="759084"/>
            </a:xfrm>
            <a:prstGeom prst="line">
              <a:avLst/>
            </a:prstGeom>
            <a:ln w="19050">
              <a:solidFill>
                <a:srgbClr val="60BEC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29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8EC1C-42CC-A8A6-EAAA-5AA094BC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99D5AC-74B3-FE0A-52DA-92F3B01CB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413" y="1875027"/>
            <a:ext cx="3472180" cy="4045792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747EDEB8-DE5E-A479-673E-81BA7123E9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1644" y="702875"/>
            <a:ext cx="9507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dirty="0"/>
              <a:t>O tehnologie care schimbă regulile jocului: robotică, non-invazivă</a:t>
            </a:r>
            <a:endParaRPr lang="en-US" sz="2800" b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3088B86-CA37-9C26-C1DB-E087177AD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45" y="491311"/>
            <a:ext cx="8153744" cy="240458"/>
          </a:xfrm>
        </p:spPr>
        <p:txBody>
          <a:bodyPr/>
          <a:lstStyle/>
          <a:p>
            <a:r>
              <a:rPr lang="ro-RO" dirty="0"/>
              <a:t>CUM FUNCȚIONEAZĂ SONOVEIN®</a:t>
            </a:r>
            <a:endParaRPr lang="en-GB" dirty="0"/>
          </a:p>
        </p:txBody>
      </p:sp>
      <p:pic>
        <p:nvPicPr>
          <p:cNvPr id="28" name="Graphique 27" descr="Flèche vers la droite avec un remplissage uni">
            <a:extLst>
              <a:ext uri="{FF2B5EF4-FFF2-40B4-BE49-F238E27FC236}">
                <a16:creationId xmlns:a16="http://schemas.microsoft.com/office/drawing/2014/main" id="{9A01A0AA-3EE3-5A99-FC01-4EA81A92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143" y="4857223"/>
            <a:ext cx="349147" cy="323972"/>
          </a:xfrm>
          <a:prstGeom prst="rect">
            <a:avLst/>
          </a:prstGeom>
        </p:spPr>
      </p:pic>
      <p:pic>
        <p:nvPicPr>
          <p:cNvPr id="21" name="Graphique 27" descr="Flèche vers la droite avec un remplissage uni">
            <a:extLst>
              <a:ext uri="{FF2B5EF4-FFF2-40B4-BE49-F238E27FC236}">
                <a16:creationId xmlns:a16="http://schemas.microsoft.com/office/drawing/2014/main" id="{2114AA6B-5896-89C0-DD53-3FB8B33BA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143" y="5802259"/>
            <a:ext cx="349147" cy="323972"/>
          </a:xfrm>
          <a:prstGeom prst="rect">
            <a:avLst/>
          </a:prstGeom>
        </p:spPr>
      </p:pic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78AE0ED8-DBE7-74A7-EB3D-4541E0A5D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5C0AAFA5-ED37-A2CA-E0E3-FB71973CA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</p:spPr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5B8FE-DD49-5BC0-3CFA-E6A18E20F7D2}"/>
              </a:ext>
            </a:extLst>
          </p:cNvPr>
          <p:cNvSpPr txBox="1"/>
          <p:nvPr/>
        </p:nvSpPr>
        <p:spPr>
          <a:xfrm>
            <a:off x="3360034" y="1536967"/>
            <a:ext cx="4818195" cy="3635108"/>
          </a:xfrm>
          <a:prstGeom prst="roundRect">
            <a:avLst>
              <a:gd name="adj" fmla="val 8913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07CA79-5253-3981-441F-158CC9A42381}"/>
              </a:ext>
            </a:extLst>
          </p:cNvPr>
          <p:cNvSpPr txBox="1"/>
          <p:nvPr/>
        </p:nvSpPr>
        <p:spPr>
          <a:xfrm>
            <a:off x="8353274" y="1536967"/>
            <a:ext cx="3636668" cy="1386463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41B76B-139F-FE40-7A2C-E96629D5501C}"/>
              </a:ext>
            </a:extLst>
          </p:cNvPr>
          <p:cNvSpPr txBox="1"/>
          <p:nvPr/>
        </p:nvSpPr>
        <p:spPr>
          <a:xfrm>
            <a:off x="3360034" y="5272434"/>
            <a:ext cx="4942182" cy="1046846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9144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6061C1-6910-389B-C4CB-10CFDBD72FBB}"/>
              </a:ext>
            </a:extLst>
          </p:cNvPr>
          <p:cNvSpPr txBox="1"/>
          <p:nvPr/>
        </p:nvSpPr>
        <p:spPr>
          <a:xfrm>
            <a:off x="8353274" y="3048226"/>
            <a:ext cx="3636668" cy="3226508"/>
          </a:xfrm>
          <a:prstGeom prst="roundRect">
            <a:avLst>
              <a:gd name="adj" fmla="val 891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o-RO" b="1" dirty="0"/>
              <a:t>PROPRIETATE INTELECTUALĂ</a:t>
            </a:r>
            <a:endParaRPr lang="ro-RO" dirty="0"/>
          </a:p>
          <a:p>
            <a:r>
              <a:rPr lang="ro-RO" b="1" dirty="0"/>
              <a:t>Brevete active: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134 acordate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170 depuse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23 familii</a:t>
            </a:r>
          </a:p>
          <a:p>
            <a:r>
              <a:rPr lang="ro-RO" dirty="0"/>
              <a:t>În domeniul siguranței și eficacității procedurii HIFU, designului sistemului și aplicațiilor.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F60F23-32CE-5EBA-5842-3C0CBA5AEDDB}"/>
              </a:ext>
            </a:extLst>
          </p:cNvPr>
          <p:cNvSpPr txBox="1"/>
          <p:nvPr/>
        </p:nvSpPr>
        <p:spPr>
          <a:xfrm>
            <a:off x="72304" y="1536967"/>
            <a:ext cx="3112686" cy="4782313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AE2DC18-829E-D9BF-1BCA-120629A7B3F6}"/>
              </a:ext>
            </a:extLst>
          </p:cNvPr>
          <p:cNvCxnSpPr>
            <a:cxnSpLocks/>
          </p:cNvCxnSpPr>
          <p:nvPr/>
        </p:nvCxnSpPr>
        <p:spPr>
          <a:xfrm>
            <a:off x="2511806" y="3048226"/>
            <a:ext cx="84822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11">
            <a:extLst>
              <a:ext uri="{FF2B5EF4-FFF2-40B4-BE49-F238E27FC236}">
                <a16:creationId xmlns:a16="http://schemas.microsoft.com/office/drawing/2014/main" id="{DE11A216-ADC8-66F7-73C7-104104071D4F}"/>
              </a:ext>
            </a:extLst>
          </p:cNvPr>
          <p:cNvGrpSpPr/>
          <p:nvPr/>
        </p:nvGrpSpPr>
        <p:grpSpPr>
          <a:xfrm>
            <a:off x="3826464" y="5413153"/>
            <a:ext cx="1914004" cy="852428"/>
            <a:chOff x="189944" y="1625686"/>
            <a:chExt cx="1618307" cy="8524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4B0A2D-6112-9D0F-D57E-D47086E6AE7C}"/>
                </a:ext>
              </a:extLst>
            </p:cNvPr>
            <p:cNvSpPr/>
            <p:nvPr/>
          </p:nvSpPr>
          <p:spPr>
            <a:xfrm>
              <a:off x="189944" y="222611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GB" sz="10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" name="Groupe 7">
              <a:extLst>
                <a:ext uri="{FF2B5EF4-FFF2-40B4-BE49-F238E27FC236}">
                  <a16:creationId xmlns:a16="http://schemas.microsoft.com/office/drawing/2014/main" id="{7BF80EE1-2931-DC23-BCA9-1B803917C0CB}"/>
                </a:ext>
              </a:extLst>
            </p:cNvPr>
            <p:cNvGrpSpPr/>
            <p:nvPr/>
          </p:nvGrpSpPr>
          <p:grpSpPr>
            <a:xfrm>
              <a:off x="189944" y="1625686"/>
              <a:ext cx="1618307" cy="822154"/>
              <a:chOff x="189944" y="1625686"/>
              <a:chExt cx="1618307" cy="82215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2956DE-F383-031D-E428-25F2F09C1B48}"/>
                  </a:ext>
                </a:extLst>
              </p:cNvPr>
              <p:cNvSpPr/>
              <p:nvPr/>
            </p:nvSpPr>
            <p:spPr>
              <a:xfrm>
                <a:off x="189944" y="1625686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defRPr/>
                </a:pPr>
                <a:r>
                  <a:rPr lang="fr-FR" sz="100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GB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6E1534-0DB7-04E5-8A78-0A0D2EDC49C3}"/>
                  </a:ext>
                </a:extLst>
              </p:cNvPr>
              <p:cNvSpPr/>
              <p:nvPr/>
            </p:nvSpPr>
            <p:spPr>
              <a:xfrm>
                <a:off x="487083" y="1634175"/>
                <a:ext cx="1197767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  Cap robotizat</a:t>
                </a:r>
                <a:endParaRPr lang="fr-FR" sz="12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45F152D-8E7C-9E83-FF1A-E201F6C346DF}"/>
                  </a:ext>
                </a:extLst>
              </p:cNvPr>
              <p:cNvSpPr/>
              <p:nvPr/>
            </p:nvSpPr>
            <p:spPr>
              <a:xfrm>
                <a:off x="189944" y="1925900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defRPr/>
                </a:pPr>
                <a:r>
                  <a:rPr lang="fr-FR" sz="10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lang="en-GB" sz="1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8DD99B-3EEE-27F0-B553-51A445C15ACD}"/>
                  </a:ext>
                </a:extLst>
              </p:cNvPr>
              <p:cNvSpPr/>
              <p:nvPr/>
            </p:nvSpPr>
            <p:spPr>
              <a:xfrm>
                <a:off x="528372" y="1925900"/>
                <a:ext cx="1000349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Ecran tactil</a:t>
                </a:r>
                <a:endParaRPr lang="fr-FR" sz="12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CC8C1BC-9CD5-6D56-AED4-D544ED367F6F}"/>
                  </a:ext>
                </a:extLst>
              </p:cNvPr>
              <p:cNvSpPr/>
              <p:nvPr/>
            </p:nvSpPr>
            <p:spPr>
              <a:xfrm>
                <a:off x="366446" y="2226114"/>
                <a:ext cx="1441805" cy="221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      Cap de tratament</a:t>
                </a:r>
                <a:endParaRPr lang="fr-FR" sz="1200" baseline="300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58F490-6618-9AEB-CA2D-0F23E05EBC80}"/>
              </a:ext>
            </a:extLst>
          </p:cNvPr>
          <p:cNvGrpSpPr/>
          <p:nvPr/>
        </p:nvGrpSpPr>
        <p:grpSpPr>
          <a:xfrm>
            <a:off x="120630" y="2210229"/>
            <a:ext cx="2607137" cy="2772994"/>
            <a:chOff x="120630" y="2210229"/>
            <a:chExt cx="2607137" cy="2772994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A466B8D3-01CA-8DED-83BA-CBC0F719B4F8}"/>
                </a:ext>
              </a:extLst>
            </p:cNvPr>
            <p:cNvSpPr/>
            <p:nvPr/>
          </p:nvSpPr>
          <p:spPr>
            <a:xfrm>
              <a:off x="2079241" y="2797430"/>
              <a:ext cx="432565" cy="514259"/>
            </a:xfrm>
            <a:prstGeom prst="roundRect">
              <a:avLst>
                <a:gd name="adj" fmla="val 28543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18pt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83798D-66FD-72D1-47E1-FDBF7FA940F6}"/>
                </a:ext>
              </a:extLst>
            </p:cNvPr>
            <p:cNvSpPr/>
            <p:nvPr/>
          </p:nvSpPr>
          <p:spPr>
            <a:xfrm>
              <a:off x="2475767" y="221022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GB" sz="1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4636CD2-2006-FD6B-8F5D-0270D195997D}"/>
                </a:ext>
              </a:extLst>
            </p:cNvPr>
            <p:cNvSpPr/>
            <p:nvPr/>
          </p:nvSpPr>
          <p:spPr>
            <a:xfrm>
              <a:off x="120630" y="377192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GB" sz="1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99AAF17-05A6-4B29-73FA-36D683E54A7F}"/>
                </a:ext>
              </a:extLst>
            </p:cNvPr>
            <p:cNvSpPr/>
            <p:nvPr/>
          </p:nvSpPr>
          <p:spPr>
            <a:xfrm>
              <a:off x="1866813" y="2671430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GB" sz="10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BF5B31-9B27-FD97-9699-DFEDE27D8F99}"/>
                </a:ext>
              </a:extLst>
            </p:cNvPr>
            <p:cNvSpPr/>
            <p:nvPr/>
          </p:nvSpPr>
          <p:spPr>
            <a:xfrm>
              <a:off x="2195142" y="370845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GB" sz="10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3AC21E-9B05-DD85-4612-5EAF438B8BBD}"/>
                </a:ext>
              </a:extLst>
            </p:cNvPr>
            <p:cNvSpPr/>
            <p:nvPr/>
          </p:nvSpPr>
          <p:spPr>
            <a:xfrm>
              <a:off x="1115645" y="473122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en-GB" sz="1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45" name="Oval 33">
              <a:extLst>
                <a:ext uri="{FF2B5EF4-FFF2-40B4-BE49-F238E27FC236}">
                  <a16:creationId xmlns:a16="http://schemas.microsoft.com/office/drawing/2014/main" id="{EC3978D6-75F6-B405-947D-263D7EC8854D}"/>
                </a:ext>
              </a:extLst>
            </p:cNvPr>
            <p:cNvSpPr/>
            <p:nvPr/>
          </p:nvSpPr>
          <p:spPr>
            <a:xfrm>
              <a:off x="1768097" y="370500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fr-FR" sz="10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GB" sz="1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6" name="Graphique 4" descr="Présentation avec multimédia avec un remplissage uni">
            <a:hlinkClick r:id="rId6"/>
            <a:extLst>
              <a:ext uri="{FF2B5EF4-FFF2-40B4-BE49-F238E27FC236}">
                <a16:creationId xmlns:a16="http://schemas.microsoft.com/office/drawing/2014/main" id="{82DE6596-BDBA-6AB0-5A2F-8B9335BF4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4731" y="1598588"/>
            <a:ext cx="914400" cy="914400"/>
          </a:xfrm>
          <a:prstGeom prst="rect">
            <a:avLst/>
          </a:prstGeom>
        </p:spPr>
      </p:pic>
      <p:sp>
        <p:nvSpPr>
          <p:cNvPr id="48" name="object 12">
            <a:extLst>
              <a:ext uri="{FF2B5EF4-FFF2-40B4-BE49-F238E27FC236}">
                <a16:creationId xmlns:a16="http://schemas.microsoft.com/office/drawing/2014/main" id="{E4C02DE0-983A-C2F7-D00B-74FBBDB9E4C3}"/>
              </a:ext>
            </a:extLst>
          </p:cNvPr>
          <p:cNvSpPr txBox="1"/>
          <p:nvPr/>
        </p:nvSpPr>
        <p:spPr>
          <a:xfrm>
            <a:off x="9250671" y="2433561"/>
            <a:ext cx="16852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65735" algn="ctr">
              <a:spcBef>
                <a:spcPts val="95"/>
              </a:spcBef>
            </a:pPr>
            <a:r>
              <a:rPr lang="fr-FR" sz="1400" spc="10" dirty="0">
                <a:solidFill>
                  <a:srgbClr val="009B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Video </a:t>
            </a:r>
            <a:r>
              <a:rPr lang="fr-FR" sz="1400" spc="10" dirty="0" err="1">
                <a:solidFill>
                  <a:srgbClr val="009B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link</a:t>
            </a:r>
            <a:endParaRPr sz="1400" spc="10" dirty="0">
              <a:solidFill>
                <a:srgbClr val="009BD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9" name="object 15">
            <a:extLst>
              <a:ext uri="{FF2B5EF4-FFF2-40B4-BE49-F238E27FC236}">
                <a16:creationId xmlns:a16="http://schemas.microsoft.com/office/drawing/2014/main" id="{FFD255F7-CBC6-824B-6138-10563C98454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380" y="2277211"/>
            <a:ext cx="1781421" cy="2343793"/>
          </a:xfrm>
          <a:prstGeom prst="rect">
            <a:avLst/>
          </a:prstGeom>
        </p:spPr>
      </p:pic>
      <p:pic>
        <p:nvPicPr>
          <p:cNvPr id="50" name="object 16">
            <a:extLst>
              <a:ext uri="{FF2B5EF4-FFF2-40B4-BE49-F238E27FC236}">
                <a16:creationId xmlns:a16="http://schemas.microsoft.com/office/drawing/2014/main" id="{66805CB5-A06F-EFA7-6A04-1E308CE5D4C0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96" y="2284308"/>
            <a:ext cx="1703882" cy="2274661"/>
          </a:xfrm>
          <a:prstGeom prst="rect">
            <a:avLst/>
          </a:prstGeom>
        </p:spPr>
      </p:pic>
      <p:sp>
        <p:nvSpPr>
          <p:cNvPr id="51" name="object 18">
            <a:extLst>
              <a:ext uri="{FF2B5EF4-FFF2-40B4-BE49-F238E27FC236}">
                <a16:creationId xmlns:a16="http://schemas.microsoft.com/office/drawing/2014/main" id="{B32276CD-4CC4-98BD-0EB8-26B22960FC98}"/>
              </a:ext>
            </a:extLst>
          </p:cNvPr>
          <p:cNvSpPr/>
          <p:nvPr/>
        </p:nvSpPr>
        <p:spPr>
          <a:xfrm>
            <a:off x="5775746" y="2434005"/>
            <a:ext cx="1148605" cy="1939168"/>
          </a:xfrm>
          <a:custGeom>
            <a:avLst/>
            <a:gdLst/>
            <a:ahLst/>
            <a:cxnLst/>
            <a:rect l="l" t="t" r="r" b="b"/>
            <a:pathLst>
              <a:path w="1242059" h="1947545">
                <a:moveTo>
                  <a:pt x="993140" y="1517904"/>
                </a:moveTo>
                <a:lnTo>
                  <a:pt x="980440" y="1511554"/>
                </a:lnTo>
                <a:lnTo>
                  <a:pt x="916940" y="1479804"/>
                </a:lnTo>
                <a:lnTo>
                  <a:pt x="916940" y="1511554"/>
                </a:lnTo>
                <a:lnTo>
                  <a:pt x="0" y="1511554"/>
                </a:lnTo>
                <a:lnTo>
                  <a:pt x="0" y="1524254"/>
                </a:lnTo>
                <a:lnTo>
                  <a:pt x="916940" y="1524254"/>
                </a:lnTo>
                <a:lnTo>
                  <a:pt x="916940" y="1556004"/>
                </a:lnTo>
                <a:lnTo>
                  <a:pt x="980440" y="1524254"/>
                </a:lnTo>
                <a:lnTo>
                  <a:pt x="993140" y="1517904"/>
                </a:lnTo>
                <a:close/>
              </a:path>
              <a:path w="1242059" h="1947545">
                <a:moveTo>
                  <a:pt x="1083056" y="38100"/>
                </a:moveTo>
                <a:lnTo>
                  <a:pt x="1070356" y="31750"/>
                </a:lnTo>
                <a:lnTo>
                  <a:pt x="1006856" y="0"/>
                </a:lnTo>
                <a:lnTo>
                  <a:pt x="1006856" y="31750"/>
                </a:lnTo>
                <a:lnTo>
                  <a:pt x="89916" y="31750"/>
                </a:lnTo>
                <a:lnTo>
                  <a:pt x="89916" y="44450"/>
                </a:lnTo>
                <a:lnTo>
                  <a:pt x="1006856" y="44450"/>
                </a:lnTo>
                <a:lnTo>
                  <a:pt x="1006856" y="76200"/>
                </a:lnTo>
                <a:lnTo>
                  <a:pt x="1070356" y="44450"/>
                </a:lnTo>
                <a:lnTo>
                  <a:pt x="1083056" y="38100"/>
                </a:lnTo>
                <a:close/>
              </a:path>
              <a:path w="1242059" h="1947545">
                <a:moveTo>
                  <a:pt x="1170051" y="1224661"/>
                </a:moveTo>
                <a:lnTo>
                  <a:pt x="1157351" y="1218311"/>
                </a:lnTo>
                <a:lnTo>
                  <a:pt x="1093851" y="1186561"/>
                </a:lnTo>
                <a:lnTo>
                  <a:pt x="1093851" y="1218311"/>
                </a:lnTo>
                <a:lnTo>
                  <a:pt x="636270" y="1218311"/>
                </a:lnTo>
                <a:lnTo>
                  <a:pt x="636270" y="715010"/>
                </a:lnTo>
                <a:lnTo>
                  <a:pt x="636270" y="708660"/>
                </a:lnTo>
                <a:lnTo>
                  <a:pt x="636270" y="702310"/>
                </a:lnTo>
                <a:lnTo>
                  <a:pt x="89916" y="702310"/>
                </a:lnTo>
                <a:lnTo>
                  <a:pt x="89916" y="715010"/>
                </a:lnTo>
                <a:lnTo>
                  <a:pt x="623570" y="715010"/>
                </a:lnTo>
                <a:lnTo>
                  <a:pt x="623570" y="1231011"/>
                </a:lnTo>
                <a:lnTo>
                  <a:pt x="1093851" y="1231011"/>
                </a:lnTo>
                <a:lnTo>
                  <a:pt x="1093851" y="1262761"/>
                </a:lnTo>
                <a:lnTo>
                  <a:pt x="1157351" y="1231011"/>
                </a:lnTo>
                <a:lnTo>
                  <a:pt x="1170051" y="1224661"/>
                </a:lnTo>
                <a:close/>
              </a:path>
              <a:path w="1242059" h="1947545">
                <a:moveTo>
                  <a:pt x="1242060" y="1662684"/>
                </a:moveTo>
                <a:lnTo>
                  <a:pt x="1229360" y="1656334"/>
                </a:lnTo>
                <a:lnTo>
                  <a:pt x="1165860" y="1624584"/>
                </a:lnTo>
                <a:lnTo>
                  <a:pt x="1165860" y="1656334"/>
                </a:lnTo>
                <a:lnTo>
                  <a:pt x="659638" y="1656334"/>
                </a:lnTo>
                <a:lnTo>
                  <a:pt x="659638" y="1934464"/>
                </a:lnTo>
                <a:lnTo>
                  <a:pt x="89916" y="1934464"/>
                </a:lnTo>
                <a:lnTo>
                  <a:pt x="89916" y="1947164"/>
                </a:lnTo>
                <a:lnTo>
                  <a:pt x="672338" y="1947164"/>
                </a:lnTo>
                <a:lnTo>
                  <a:pt x="672338" y="1940814"/>
                </a:lnTo>
                <a:lnTo>
                  <a:pt x="672338" y="1934464"/>
                </a:lnTo>
                <a:lnTo>
                  <a:pt x="672338" y="1669034"/>
                </a:lnTo>
                <a:lnTo>
                  <a:pt x="1165860" y="1669034"/>
                </a:lnTo>
                <a:lnTo>
                  <a:pt x="1165860" y="1700784"/>
                </a:lnTo>
                <a:lnTo>
                  <a:pt x="1229360" y="1669034"/>
                </a:lnTo>
                <a:lnTo>
                  <a:pt x="1242060" y="1662684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ZoneTexte 15">
            <a:extLst>
              <a:ext uri="{FF2B5EF4-FFF2-40B4-BE49-F238E27FC236}">
                <a16:creationId xmlns:a16="http://schemas.microsoft.com/office/drawing/2014/main" id="{0227D03A-064F-365A-C58D-58DA718331A0}"/>
              </a:ext>
            </a:extLst>
          </p:cNvPr>
          <p:cNvSpPr txBox="1"/>
          <p:nvPr/>
        </p:nvSpPr>
        <p:spPr>
          <a:xfrm>
            <a:off x="3611561" y="4780326"/>
            <a:ext cx="4328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algn="ctr">
              <a:lnSpc>
                <a:spcPct val="100000"/>
              </a:lnSpc>
              <a:spcBef>
                <a:spcPts val="5"/>
              </a:spcBef>
            </a:pPr>
            <a:r>
              <a:rPr lang="ro-RO" sz="1400" i="1" dirty="0">
                <a:solidFill>
                  <a:schemeClr val="accent1"/>
                </a:solidFill>
              </a:rPr>
              <a:t>Acuratețe milimetrică a tratamentului</a:t>
            </a:r>
            <a:endParaRPr lang="fr-FR" sz="1400" i="1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ZoneTexte 17">
            <a:extLst>
              <a:ext uri="{FF2B5EF4-FFF2-40B4-BE49-F238E27FC236}">
                <a16:creationId xmlns:a16="http://schemas.microsoft.com/office/drawing/2014/main" id="{083489AB-CFC0-CFBB-53AA-611F4CB49577}"/>
              </a:ext>
            </a:extLst>
          </p:cNvPr>
          <p:cNvSpPr txBox="1"/>
          <p:nvPr/>
        </p:nvSpPr>
        <p:spPr>
          <a:xfrm>
            <a:off x="3558368" y="1585566"/>
            <a:ext cx="4569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625"/>
              </a:spcBef>
            </a:pPr>
            <a:r>
              <a:rPr lang="ro-RO" sz="1600" b="1" dirty="0">
                <a:solidFill>
                  <a:schemeClr val="accent1"/>
                </a:solidFill>
              </a:rPr>
              <a:t>Cap de tratament robotic</a:t>
            </a:r>
            <a:br>
              <a:rPr lang="ro-RO" sz="1600" dirty="0">
                <a:solidFill>
                  <a:schemeClr val="accent1"/>
                </a:solidFill>
              </a:rPr>
            </a:br>
            <a:r>
              <a:rPr lang="ro-RO" sz="1600" dirty="0">
                <a:solidFill>
                  <a:schemeClr val="accent1"/>
                </a:solidFill>
              </a:rPr>
              <a:t>cu imagistică cu ultrasunete integrată</a:t>
            </a:r>
            <a:endParaRPr lang="fr-FR" sz="1600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id="{9E86ADEC-90BB-CE5D-3E6E-3A4E121AB623}"/>
              </a:ext>
            </a:extLst>
          </p:cNvPr>
          <p:cNvSpPr txBox="1"/>
          <p:nvPr/>
        </p:nvSpPr>
        <p:spPr>
          <a:xfrm>
            <a:off x="3374582" y="2294098"/>
            <a:ext cx="4771203" cy="2378215"/>
          </a:xfrm>
          <a:prstGeom prst="rect">
            <a:avLst/>
          </a:prstGeom>
          <a:ln w="19050">
            <a:noFill/>
          </a:ln>
          <a:effectLst/>
        </p:spPr>
        <p:txBody>
          <a:bodyPr vert="horz" wrap="square" lIns="0" tIns="79375" rIns="0" bIns="0" rtlCol="0">
            <a:spAutoFit/>
          </a:bodyPr>
          <a:lstStyle/>
          <a:p>
            <a:pPr marL="798195" marR="2487295" indent="443230" algn="r"/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Cap robotizat</a:t>
            </a:r>
            <a:endParaRPr lang="fr-FR" sz="1200" spc="-355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98195" marR="2487295" indent="443230" algn="r"/>
            <a:r>
              <a:rPr lang="en-US" sz="1200" spc="20" dirty="0" err="1">
                <a:solidFill>
                  <a:schemeClr val="bg1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Consuma</a:t>
            </a:r>
            <a:r>
              <a:rPr lang="ro-RO" sz="1200" spc="20" dirty="0">
                <a:solidFill>
                  <a:schemeClr val="bg1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bile</a:t>
            </a:r>
            <a:r>
              <a:rPr lang="en-US" sz="1200" spc="20" dirty="0">
                <a:solidFill>
                  <a:schemeClr val="bg1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Tehnologie de răcire și transfer de energie (prin </a:t>
            </a:r>
            <a:r>
              <a:rPr lang="ro-RO" sz="1200" dirty="0" err="1">
                <a:solidFill>
                  <a:schemeClr val="bg1">
                    <a:lumMod val="25000"/>
                  </a:schemeClr>
                </a:solidFill>
              </a:rPr>
              <a:t>Epack</a:t>
            </a: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™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o-RO" sz="1200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98195" marR="2487295" indent="443230" algn="r"/>
            <a:endParaRPr lang="en-US" sz="1200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488565" algn="r">
              <a:lnSpc>
                <a:spcPct val="200000"/>
              </a:lnSpc>
              <a:spcBef>
                <a:spcPts val="1639"/>
              </a:spcBef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Sondă de imagistică cu ultrasunete</a:t>
            </a:r>
            <a:endParaRPr sz="1200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00000"/>
              </a:lnSpc>
              <a:spcBef>
                <a:spcPts val="25"/>
              </a:spcBef>
            </a:pPr>
            <a:endParaRPr sz="1400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487930" algn="r">
              <a:lnSpc>
                <a:spcPct val="100000"/>
              </a:lnSpc>
            </a:pPr>
            <a:r>
              <a:rPr lang="ro-RO" sz="1200" dirty="0">
                <a:solidFill>
                  <a:schemeClr val="bg1">
                    <a:lumMod val="25000"/>
                  </a:schemeClr>
                </a:solidFill>
              </a:rPr>
              <a:t>Transductor HIFU</a:t>
            </a:r>
            <a:endParaRPr lang="fr-FR" sz="1400" dirty="0">
              <a:solidFill>
                <a:schemeClr val="bg1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4BED21F-1A13-535A-BF75-EAB1BDB719CA}"/>
              </a:ext>
            </a:extLst>
          </p:cNvPr>
          <p:cNvGrpSpPr/>
          <p:nvPr/>
        </p:nvGrpSpPr>
        <p:grpSpPr>
          <a:xfrm>
            <a:off x="5725911" y="5405763"/>
            <a:ext cx="2252432" cy="852428"/>
            <a:chOff x="5847567" y="5469256"/>
            <a:chExt cx="2252432" cy="852428"/>
          </a:xfrm>
        </p:grpSpPr>
        <p:grpSp>
          <p:nvGrpSpPr>
            <p:cNvPr id="86" name="Groupe 9">
              <a:extLst>
                <a:ext uri="{FF2B5EF4-FFF2-40B4-BE49-F238E27FC236}">
                  <a16:creationId xmlns:a16="http://schemas.microsoft.com/office/drawing/2014/main" id="{78E93E0B-4659-4EA7-4CAD-8E6E0B3334D4}"/>
                </a:ext>
              </a:extLst>
            </p:cNvPr>
            <p:cNvGrpSpPr/>
            <p:nvPr/>
          </p:nvGrpSpPr>
          <p:grpSpPr>
            <a:xfrm>
              <a:off x="5847567" y="5469256"/>
              <a:ext cx="252001" cy="552214"/>
              <a:chOff x="189943" y="2526328"/>
              <a:chExt cx="252001" cy="55221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9ABC66-7B4A-EFB4-4540-55B0FCCE91E8}"/>
                  </a:ext>
                </a:extLst>
              </p:cNvPr>
              <p:cNvSpPr/>
              <p:nvPr/>
            </p:nvSpPr>
            <p:spPr>
              <a:xfrm>
                <a:off x="189944" y="2526328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defRPr/>
                </a:pPr>
                <a:r>
                  <a:rPr lang="fr-FR" sz="100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lang="en-GB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D94DD33-C0FD-473B-C5DF-196BC54C8DF7}"/>
                  </a:ext>
                </a:extLst>
              </p:cNvPr>
              <p:cNvSpPr/>
              <p:nvPr/>
            </p:nvSpPr>
            <p:spPr>
              <a:xfrm>
                <a:off x="189943" y="282654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defRPr/>
                </a:pPr>
                <a:r>
                  <a:rPr lang="fr-FR" sz="100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  <a:endParaRPr lang="en-GB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7" name="Groupe 7">
              <a:extLst>
                <a:ext uri="{FF2B5EF4-FFF2-40B4-BE49-F238E27FC236}">
                  <a16:creationId xmlns:a16="http://schemas.microsoft.com/office/drawing/2014/main" id="{31597200-323B-3F55-3D2A-57D0DAF30218}"/>
                </a:ext>
              </a:extLst>
            </p:cNvPr>
            <p:cNvGrpSpPr/>
            <p:nvPr/>
          </p:nvGrpSpPr>
          <p:grpSpPr>
            <a:xfrm>
              <a:off x="5847567" y="5469256"/>
              <a:ext cx="2252432" cy="852428"/>
              <a:chOff x="189943" y="2526328"/>
              <a:chExt cx="2252432" cy="852428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D58132-91A9-5F85-031B-2E657215FA77}"/>
                  </a:ext>
                </a:extLst>
              </p:cNvPr>
              <p:cNvSpPr/>
              <p:nvPr/>
            </p:nvSpPr>
            <p:spPr>
              <a:xfrm>
                <a:off x="528372" y="2526328"/>
                <a:ext cx="1914003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Mâner și frâne posterioare</a:t>
                </a:r>
                <a:endParaRPr lang="fr-FR" sz="12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F7F7BCF-6698-D4A5-C516-5957BAC695FF}"/>
                  </a:ext>
                </a:extLst>
              </p:cNvPr>
              <p:cNvSpPr/>
              <p:nvPr/>
            </p:nvSpPr>
            <p:spPr>
              <a:xfrm>
                <a:off x="189943" y="3126756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>
                  <a:defRPr/>
                </a:pPr>
                <a:r>
                  <a:rPr lang="fr-FR" sz="100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</a:t>
                </a:r>
                <a:endParaRPr lang="en-GB" sz="10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B1AA59D-0C32-DADD-C836-1A5659B6276B}"/>
                  </a:ext>
                </a:extLst>
              </p:cNvPr>
              <p:cNvSpPr/>
              <p:nvPr/>
            </p:nvSpPr>
            <p:spPr>
              <a:xfrm>
                <a:off x="516216" y="2833932"/>
                <a:ext cx="1813279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Sondă cu ultrasunete</a:t>
                </a:r>
                <a:endParaRPr lang="fr-FR" sz="12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AA798E0-942C-2D7D-7BC0-567ED3CFE3F7}"/>
                  </a:ext>
                </a:extLst>
              </p:cNvPr>
              <p:cNvSpPr/>
              <p:nvPr/>
            </p:nvSpPr>
            <p:spPr>
              <a:xfrm>
                <a:off x="516216" y="3126756"/>
                <a:ext cx="1813279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ro-RO" sz="1200" dirty="0">
                    <a:solidFill>
                      <a:schemeClr val="bg1">
                        <a:lumMod val="25000"/>
                      </a:schemeClr>
                    </a:solidFill>
                  </a:rPr>
                  <a:t>Sistem de răcire</a:t>
                </a:r>
                <a:endParaRPr lang="fr-FR" sz="1200" dirty="0">
                  <a:solidFill>
                    <a:schemeClr val="bg1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22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DA9BD5-2B6A-4602-CECF-9347D996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565F85-F809-C125-8E74-36BA5F850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Precizie, ghidată de imagistică în timp real. Efectuată complet prin piele.</a:t>
            </a:r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B384D5-491B-D2E3-28C9-E062A8D50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44977-D58C-329F-EE10-88892DFE9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6015CF-7423-24D9-F983-0BE8CA92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CUM FUNCȚIONEAZĂ SONOVEIN®</a:t>
            </a:r>
            <a:endParaRPr lang="en-GB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048383-FB54-502A-D8AA-20F1E0FDE3AA}"/>
              </a:ext>
            </a:extLst>
          </p:cNvPr>
          <p:cNvGrpSpPr/>
          <p:nvPr/>
        </p:nvGrpSpPr>
        <p:grpSpPr>
          <a:xfrm>
            <a:off x="534284" y="2204677"/>
            <a:ext cx="11132733" cy="3803115"/>
            <a:chOff x="534284" y="2204677"/>
            <a:chExt cx="11132733" cy="38031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7616D7-5127-0381-6C21-190F947FCBD4}"/>
                </a:ext>
              </a:extLst>
            </p:cNvPr>
            <p:cNvCxnSpPr>
              <a:cxnSpLocks/>
            </p:cNvCxnSpPr>
            <p:nvPr/>
          </p:nvCxnSpPr>
          <p:spPr>
            <a:xfrm>
              <a:off x="534284" y="3356816"/>
              <a:ext cx="11123432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1E85EC-0528-79EA-417B-F45F06DC8253}"/>
                </a:ext>
              </a:extLst>
            </p:cNvPr>
            <p:cNvCxnSpPr>
              <a:cxnSpLocks/>
            </p:cNvCxnSpPr>
            <p:nvPr/>
          </p:nvCxnSpPr>
          <p:spPr>
            <a:xfrm>
              <a:off x="534284" y="5346652"/>
              <a:ext cx="11131915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E2043E-418F-893C-BBFF-FF240585DF98}"/>
                </a:ext>
              </a:extLst>
            </p:cNvPr>
            <p:cNvCxnSpPr>
              <a:cxnSpLocks/>
            </p:cNvCxnSpPr>
            <p:nvPr/>
          </p:nvCxnSpPr>
          <p:spPr>
            <a:xfrm>
              <a:off x="534284" y="2747216"/>
              <a:ext cx="11123432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9CC6C59-55FD-4AE8-3D14-5DFC745B78A5}"/>
                </a:ext>
              </a:extLst>
            </p:cNvPr>
            <p:cNvGrpSpPr/>
            <p:nvPr/>
          </p:nvGrpSpPr>
          <p:grpSpPr>
            <a:xfrm>
              <a:off x="2191494" y="2849673"/>
              <a:ext cx="2155373" cy="3021871"/>
              <a:chOff x="2146471" y="2986186"/>
              <a:chExt cx="2155373" cy="302187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D2EB69-0A35-95DF-69C3-9BB45AD783A2}"/>
                  </a:ext>
                </a:extLst>
              </p:cNvPr>
              <p:cNvSpPr txBox="1"/>
              <p:nvPr/>
            </p:nvSpPr>
            <p:spPr>
              <a:xfrm>
                <a:off x="2146471" y="3615650"/>
                <a:ext cx="2155373" cy="1753446"/>
              </a:xfrm>
              <a:prstGeom prst="roundRect">
                <a:avLst>
                  <a:gd name="adj" fmla="val 8307"/>
                </a:avLst>
              </a:prstGeom>
              <a:ln w="12700">
                <a:solidFill>
                  <a:schemeClr val="accent1"/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Pregătirea sălii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Montarea dispozitivului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Imagistică pre-tratament cu sondă manuală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CF93D0-061B-92A4-1B9F-ACE1402989E0}"/>
                  </a:ext>
                </a:extLst>
              </p:cNvPr>
              <p:cNvSpPr txBox="1"/>
              <p:nvPr/>
            </p:nvSpPr>
            <p:spPr>
              <a:xfrm>
                <a:off x="2146471" y="2986186"/>
                <a:ext cx="2155373" cy="40556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1. </a:t>
                </a:r>
                <a:r>
                  <a:rPr kumimoji="0" lang="ro-R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Pregătire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7BC977-9054-9173-F436-143ACCF28813}"/>
                  </a:ext>
                </a:extLst>
              </p:cNvPr>
              <p:cNvCxnSpPr>
                <a:stCxn id="15" idx="2"/>
                <a:endCxn id="8" idx="0"/>
              </p:cNvCxnSpPr>
              <p:nvPr/>
            </p:nvCxnSpPr>
            <p:spPr>
              <a:xfrm>
                <a:off x="3224158" y="3391750"/>
                <a:ext cx="0" cy="22390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393E9E-4678-CBA3-A23E-D3C2B25325E1}"/>
                  </a:ext>
                </a:extLst>
              </p:cNvPr>
              <p:cNvSpPr txBox="1"/>
              <p:nvPr/>
            </p:nvSpPr>
            <p:spPr>
              <a:xfrm>
                <a:off x="2146471" y="5602493"/>
                <a:ext cx="2155373" cy="405564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BEC2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5-10 minute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AC77F-67C0-E92F-8348-BA2E8DFFFB38}"/>
                  </a:ext>
                </a:extLst>
              </p:cNvPr>
              <p:cNvCxnSpPr>
                <a:cxnSpLocks/>
                <a:stCxn id="8" idx="2"/>
                <a:endCxn id="35" idx="0"/>
              </p:cNvCxnSpPr>
              <p:nvPr/>
            </p:nvCxnSpPr>
            <p:spPr>
              <a:xfrm>
                <a:off x="3224158" y="5369096"/>
                <a:ext cx="0" cy="233397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8085806-FED7-B77A-5B0A-F43DECFCCEE5}"/>
                </a:ext>
              </a:extLst>
            </p:cNvPr>
            <p:cNvGrpSpPr/>
            <p:nvPr/>
          </p:nvGrpSpPr>
          <p:grpSpPr>
            <a:xfrm>
              <a:off x="4783930" y="2849673"/>
              <a:ext cx="4091853" cy="3021871"/>
              <a:chOff x="4536359" y="2986186"/>
              <a:chExt cx="4091853" cy="302187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E1DE01-A30C-CB2E-33E4-ECC2013265A0}"/>
                  </a:ext>
                </a:extLst>
              </p:cNvPr>
              <p:cNvSpPr txBox="1"/>
              <p:nvPr/>
            </p:nvSpPr>
            <p:spPr>
              <a:xfrm>
                <a:off x="4537307" y="3615650"/>
                <a:ext cx="4090905" cy="1753446"/>
              </a:xfrm>
              <a:prstGeom prst="roundRect">
                <a:avLst>
                  <a:gd name="adj" fmla="val 8307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Poziționarea capului de tratament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Detectarea automată a pielii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Detectarea venei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Setarea puterii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Impuls și pauză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75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Monitorizarea venei pe ecran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BE1619-41F3-E45E-8BFF-42672DBF8265}"/>
                  </a:ext>
                </a:extLst>
              </p:cNvPr>
              <p:cNvSpPr txBox="1"/>
              <p:nvPr/>
            </p:nvSpPr>
            <p:spPr>
              <a:xfrm>
                <a:off x="4536359" y="2986186"/>
                <a:ext cx="4090905" cy="40556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12700">
                <a:noFill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2. Tr</a:t>
                </a:r>
                <a:r>
                  <a:rPr kumimoji="0" lang="ro-RO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atament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F711029-79D6-1378-43FC-0D12F59B2B43}"/>
                  </a:ext>
                </a:extLst>
              </p:cNvPr>
              <p:cNvCxnSpPr>
                <a:cxnSpLocks/>
                <a:stCxn id="16" idx="2"/>
                <a:endCxn id="9" idx="0"/>
              </p:cNvCxnSpPr>
              <p:nvPr/>
            </p:nvCxnSpPr>
            <p:spPr>
              <a:xfrm>
                <a:off x="6581812" y="3391750"/>
                <a:ext cx="948" cy="2239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01FBF2-3B8B-5943-554D-FE0EF8637147}"/>
                  </a:ext>
                </a:extLst>
              </p:cNvPr>
              <p:cNvSpPr txBox="1"/>
              <p:nvPr/>
            </p:nvSpPr>
            <p:spPr>
              <a:xfrm>
                <a:off x="4540002" y="5602493"/>
                <a:ext cx="4087262" cy="405564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BEC2">
                        <a:lumMod val="75000"/>
                      </a:srgbClr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30-60 minute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AC36B35-B92A-F106-80C3-358149D94A28}"/>
                  </a:ext>
                </a:extLst>
              </p:cNvPr>
              <p:cNvCxnSpPr>
                <a:cxnSpLocks/>
                <a:stCxn id="9" idx="2"/>
                <a:endCxn id="43" idx="0"/>
              </p:cNvCxnSpPr>
              <p:nvPr/>
            </p:nvCxnSpPr>
            <p:spPr>
              <a:xfrm>
                <a:off x="6582760" y="5369096"/>
                <a:ext cx="873" cy="233397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8427DC7-8D3D-CF47-7403-F0A9D59DB69F}"/>
                </a:ext>
              </a:extLst>
            </p:cNvPr>
            <p:cNvGrpSpPr/>
            <p:nvPr/>
          </p:nvGrpSpPr>
          <p:grpSpPr>
            <a:xfrm>
              <a:off x="9301506" y="2849673"/>
              <a:ext cx="2365511" cy="3021871"/>
              <a:chOff x="8889690" y="2986186"/>
              <a:chExt cx="2365511" cy="302187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618F3-A7B0-9FFD-3C2C-F34B79C511BF}"/>
                  </a:ext>
                </a:extLst>
              </p:cNvPr>
              <p:cNvSpPr txBox="1"/>
              <p:nvPr/>
            </p:nvSpPr>
            <p:spPr>
              <a:xfrm>
                <a:off x="8901030" y="3615650"/>
                <a:ext cx="2344870" cy="1753446"/>
              </a:xfrm>
              <a:prstGeom prst="roundRect">
                <a:avLst>
                  <a:gd name="adj" fmla="val 8307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Imagistică post-tratament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Inter 18pt 18pt" panose="02000503000000020004" pitchFamily="2" charset="0"/>
                    <a:ea typeface="Inter 18pt 18pt" panose="02000503000000020004" pitchFamily="2" charset="0"/>
                    <a:cs typeface="+mn-cs"/>
                  </a:rPr>
                  <a:t>Export raport de tratament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Inter 18pt 18pt" panose="02000503000000020004" pitchFamily="2" charset="0"/>
                  <a:ea typeface="Inter 18pt 18pt" panose="02000503000000020004" pitchFamily="2" charset="0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D0CA2-266B-F5F8-4727-48A90999A64A}"/>
                  </a:ext>
                </a:extLst>
              </p:cNvPr>
              <p:cNvSpPr txBox="1"/>
              <p:nvPr/>
            </p:nvSpPr>
            <p:spPr>
              <a:xfrm>
                <a:off x="8890508" y="2986186"/>
                <a:ext cx="2364693" cy="40556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3. </a:t>
                </a:r>
                <a:r>
                  <a:rPr kumimoji="0" lang="ro-R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Rezumat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8045D82-DDED-6DC7-6F89-506DBA51F9A4}"/>
                  </a:ext>
                </a:extLst>
              </p:cNvPr>
              <p:cNvCxnSpPr>
                <a:cxnSpLocks/>
                <a:stCxn id="17" idx="2"/>
                <a:endCxn id="10" idx="0"/>
              </p:cNvCxnSpPr>
              <p:nvPr/>
            </p:nvCxnSpPr>
            <p:spPr>
              <a:xfrm>
                <a:off x="10072855" y="3391750"/>
                <a:ext cx="610" cy="22390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E10F5F-29CF-ACFB-D260-82CF66BD3F2D}"/>
                  </a:ext>
                </a:extLst>
              </p:cNvPr>
              <p:cNvSpPr txBox="1"/>
              <p:nvPr/>
            </p:nvSpPr>
            <p:spPr>
              <a:xfrm>
                <a:off x="8889690" y="5602493"/>
                <a:ext cx="2364693" cy="405564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60BEC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BEC2">
                        <a:lumMod val="50000"/>
                      </a:srgbClr>
                    </a:solidFill>
                    <a:effectLst/>
                    <a:uLnTx/>
                    <a:uFillTx/>
                    <a:latin typeface="Nunito Sans 10pt SemiBold"/>
                    <a:ea typeface="Inter 18pt 18pt" panose="02000503000000020004" pitchFamily="2" charset="0"/>
                    <a:cs typeface="+mn-cs"/>
                  </a:rPr>
                  <a:t>5-10 minute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EA705D1-16D5-D6AE-8EE8-A985A635B0BF}"/>
                  </a:ext>
                </a:extLst>
              </p:cNvPr>
              <p:cNvCxnSpPr>
                <a:cxnSpLocks/>
                <a:stCxn id="10" idx="2"/>
                <a:endCxn id="44" idx="0"/>
              </p:cNvCxnSpPr>
              <p:nvPr/>
            </p:nvCxnSpPr>
            <p:spPr>
              <a:xfrm flipH="1">
                <a:off x="10072037" y="5369096"/>
                <a:ext cx="1428" cy="23339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9D3710C-ED1F-5271-FEBE-35B7F0EF1340}"/>
                </a:ext>
              </a:extLst>
            </p:cNvPr>
            <p:cNvCxnSpPr>
              <a:cxnSpLocks/>
            </p:cNvCxnSpPr>
            <p:nvPr/>
          </p:nvCxnSpPr>
          <p:spPr>
            <a:xfrm>
              <a:off x="534284" y="5996008"/>
              <a:ext cx="11131915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84664-7DA4-5063-495D-1662B21D588E}"/>
                </a:ext>
              </a:extLst>
            </p:cNvPr>
            <p:cNvSpPr txBox="1"/>
            <p:nvPr/>
          </p:nvSpPr>
          <p:spPr>
            <a:xfrm>
              <a:off x="534284" y="2849673"/>
              <a:ext cx="1219199" cy="4055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>
              <a:noFill/>
            </a:ln>
          </p:spPr>
          <p:txBody>
            <a:bodyPr vert="horz" lIns="72000" tIns="180000" rIns="72000" bIns="180000" rtlCol="0" anchor="ctr">
              <a:noAutofit/>
            </a:bodyPr>
            <a:lstStyle>
              <a:defPPr>
                <a:defRPr lang="en-US"/>
              </a:defPPr>
              <a:lvl1pPr algn="ctr">
                <a:spcAft>
                  <a:spcPts val="400"/>
                </a:spcAft>
                <a:buClr>
                  <a:schemeClr val="accent1"/>
                </a:buClr>
                <a:defRPr sz="1200" b="1">
                  <a:solidFill>
                    <a:schemeClr val="bg2"/>
                  </a:solidFill>
                  <a:latin typeface="+mj-lt"/>
                  <a:ea typeface="Inter 18pt 18pt" panose="02000503000000020004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60BEC2"/>
                </a:buClr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Pașii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7E79ED-D326-C1E4-88C9-56C4D8560C9F}"/>
                </a:ext>
              </a:extLst>
            </p:cNvPr>
            <p:cNvSpPr txBox="1"/>
            <p:nvPr/>
          </p:nvSpPr>
          <p:spPr>
            <a:xfrm>
              <a:off x="534284" y="4150153"/>
              <a:ext cx="1219199" cy="4055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>
              <a:noFill/>
            </a:ln>
          </p:spPr>
          <p:txBody>
            <a:bodyPr vert="horz" lIns="72000" tIns="180000" rIns="72000" bIns="180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60BEC2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Descri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ere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46ED31-1CFE-840A-3F7B-74CFD149A98E}"/>
                </a:ext>
              </a:extLst>
            </p:cNvPr>
            <p:cNvSpPr txBox="1"/>
            <p:nvPr/>
          </p:nvSpPr>
          <p:spPr>
            <a:xfrm>
              <a:off x="534284" y="5460793"/>
              <a:ext cx="1219199" cy="4055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>
              <a:noFill/>
            </a:ln>
          </p:spPr>
          <p:txBody>
            <a:bodyPr vert="horz" lIns="72000" tIns="180000" rIns="72000" bIns="180000" rtlCol="0" anchor="ctr">
              <a:noAutofit/>
            </a:bodyPr>
            <a:lstStyle>
              <a:defPPr>
                <a:defRPr lang="en-US"/>
              </a:defPPr>
              <a:lvl1pPr algn="ctr">
                <a:spcAft>
                  <a:spcPts val="400"/>
                </a:spcAft>
                <a:buClr>
                  <a:schemeClr val="accent1"/>
                </a:buClr>
                <a:defRPr sz="1200" b="1">
                  <a:solidFill>
                    <a:schemeClr val="bg2"/>
                  </a:solidFill>
                  <a:latin typeface="+mj-lt"/>
                  <a:ea typeface="Inter 18pt 18pt" panose="02000503000000020004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60BEC2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Tim</a:t>
              </a:r>
              <a:r>
                <a:rPr kumimoji="0" lang="ro-R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p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6F2041-A216-7C12-78E2-E1F307A3280C}"/>
                </a:ext>
              </a:extLst>
            </p:cNvPr>
            <p:cNvCxnSpPr>
              <a:cxnSpLocks/>
            </p:cNvCxnSpPr>
            <p:nvPr/>
          </p:nvCxnSpPr>
          <p:spPr>
            <a:xfrm>
              <a:off x="1960321" y="2747216"/>
              <a:ext cx="0" cy="3260576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FE9F1D-1958-4E8E-B5F7-11B500E4D5E6}"/>
                </a:ext>
              </a:extLst>
            </p:cNvPr>
            <p:cNvSpPr txBox="1"/>
            <p:nvPr/>
          </p:nvSpPr>
          <p:spPr>
            <a:xfrm>
              <a:off x="2191494" y="2204677"/>
              <a:ext cx="9474705" cy="40556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vert="horz" lIns="72000" tIns="180000" rIns="72000" bIns="180000" rtlCol="0" anchor="ctr">
              <a:noAutofit/>
            </a:bodyPr>
            <a:lstStyle>
              <a:defPPr>
                <a:defRPr lang="en-US"/>
              </a:defPPr>
              <a:lvl1pPr algn="ctr">
                <a:spcAft>
                  <a:spcPts val="400"/>
                </a:spcAft>
                <a:buClr>
                  <a:schemeClr val="accent1"/>
                </a:buClr>
                <a:defRPr sz="1200" b="1">
                  <a:solidFill>
                    <a:schemeClr val="bg2"/>
                  </a:solidFill>
                  <a:latin typeface="+mj-lt"/>
                  <a:ea typeface="Inter 18pt 18pt" panose="02000503000000020004" pitchFamily="2" charset="0"/>
                </a:defRPr>
              </a:lvl1pPr>
            </a:lstStyle>
            <a:p>
              <a:pPr lvl="0">
                <a:buClr>
                  <a:srgbClr val="60BEC2"/>
                </a:buClr>
                <a:defRPr/>
              </a:pPr>
              <a:r>
                <a:rPr lang="ro-RO" sz="1400" dirty="0">
                  <a:solidFill>
                    <a:schemeClr val="bg1">
                      <a:lumMod val="25000"/>
                    </a:schemeClr>
                  </a:solidFill>
                </a:rPr>
                <a:t>Tratament tipic: 45–60 minute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Nunito Sans 10pt SemiBold"/>
                <a:ea typeface="Inter 18pt 18pt" panose="02000503000000020004" pitchFamily="2" charset="0"/>
                <a:cs typeface="+mn-cs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F645E80-9600-7920-BB40-472ED3F24843}"/>
                </a:ext>
              </a:extLst>
            </p:cNvPr>
            <p:cNvCxnSpPr/>
            <p:nvPr/>
          </p:nvCxnSpPr>
          <p:spPr>
            <a:xfrm>
              <a:off x="8273144" y="2407459"/>
              <a:ext cx="3223272" cy="0"/>
            </a:xfrm>
            <a:prstGeom prst="straightConnector1">
              <a:avLst/>
            </a:prstGeom>
            <a:ln w="12700">
              <a:solidFill>
                <a:schemeClr val="tx1">
                  <a:lumMod val="25000"/>
                  <a:lumOff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94E6C22-EA85-B8DE-D36B-3B8540A5843C}"/>
                </a:ext>
              </a:extLst>
            </p:cNvPr>
            <p:cNvCxnSpPr/>
            <p:nvPr/>
          </p:nvCxnSpPr>
          <p:spPr>
            <a:xfrm>
              <a:off x="2340429" y="2407459"/>
              <a:ext cx="3223272" cy="0"/>
            </a:xfrm>
            <a:prstGeom prst="straightConnector1">
              <a:avLst/>
            </a:prstGeom>
            <a:ln w="12700">
              <a:solidFill>
                <a:schemeClr val="tx1">
                  <a:lumMod val="25000"/>
                  <a:lumOff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C5E47026-5FEC-52E5-312C-03CEBFEFD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66477" y="2950815"/>
              <a:ext cx="203279" cy="203279"/>
            </a:xfrm>
            <a:prstGeom prst="rect">
              <a:avLst/>
            </a:prstGeom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7AAB37C0-AD92-60D8-668A-37F6C6C6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91982" y="2950815"/>
              <a:ext cx="203279" cy="203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87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2961A-1887-7D44-9EB7-F315466F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CCB3BC-1328-4CC2-E7B1-FA201732B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45" y="845239"/>
            <a:ext cx="8520920" cy="636320"/>
          </a:xfrm>
        </p:spPr>
        <p:txBody>
          <a:bodyPr/>
          <a:lstStyle/>
          <a:p>
            <a:r>
              <a:rPr lang="it-IT" dirty="0"/>
              <a:t>De la vene </a:t>
            </a:r>
            <a:r>
              <a:rPr lang="ro-RO" dirty="0"/>
              <a:t>problematice</a:t>
            </a:r>
            <a:r>
              <a:rPr lang="it-IT" dirty="0"/>
              <a:t> la tratamente complexe </a:t>
            </a:r>
            <a:br>
              <a:rPr lang="ro-RO" dirty="0"/>
            </a:br>
            <a:r>
              <a:rPr lang="it-IT" dirty="0"/>
              <a:t>Sonovein® se adaptează acolo unde alte metode nu pot.</a:t>
            </a:r>
            <a:endParaRPr lang="x-non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017215-53FB-0C84-E6FA-C95AAE1D8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0B81F-60B4-86A2-0321-BCC6A8AAA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78ED10-DB2E-BF48-702C-EEFEC2F66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UN DISPOZITIV - MULTIPLE APLICAȚII CLINICE.</a:t>
            </a:r>
            <a:endParaRPr lang="en-GB" dirty="0"/>
          </a:p>
        </p:txBody>
      </p:sp>
      <p:pic>
        <p:nvPicPr>
          <p:cNvPr id="22" name="Content Placeholder 21" descr="A white and blue coffee maker&#10;&#10;Description automatically generated">
            <a:extLst>
              <a:ext uri="{FF2B5EF4-FFF2-40B4-BE49-F238E27FC236}">
                <a16:creationId xmlns:a16="http://schemas.microsoft.com/office/drawing/2014/main" id="{5805407E-7E62-5EFF-B81F-380DEA42DB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731" y="1977177"/>
            <a:ext cx="2109788" cy="4300537"/>
          </a:xfrm>
          <a:prstGeom prst="roundRect">
            <a:avLst>
              <a:gd name="adj" fmla="val 9065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09216-8570-B1EC-9DA9-D9BE43672AB4}"/>
              </a:ext>
            </a:extLst>
          </p:cNvPr>
          <p:cNvSpPr txBox="1"/>
          <p:nvPr/>
        </p:nvSpPr>
        <p:spPr>
          <a:xfrm>
            <a:off x="826633" y="1967547"/>
            <a:ext cx="2239295" cy="4310167"/>
          </a:xfrm>
          <a:prstGeom prst="roundRect">
            <a:avLst>
              <a:gd name="adj" fmla="val 891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endParaRPr lang="ro-RO" b="1" dirty="0">
              <a:solidFill>
                <a:schemeClr val="accent1"/>
              </a:solidFill>
            </a:endParaRPr>
          </a:p>
          <a:p>
            <a:r>
              <a:rPr lang="ro-RO" b="1" dirty="0">
                <a:solidFill>
                  <a:schemeClr val="accent1"/>
                </a:solidFill>
              </a:rPr>
              <a:t>Un singur sistem</a:t>
            </a:r>
          </a:p>
          <a:p>
            <a:br>
              <a:rPr lang="ro-RO" b="1" dirty="0"/>
            </a:br>
            <a:r>
              <a:rPr lang="ro-RO" sz="1700" b="1" dirty="0">
                <a:solidFill>
                  <a:schemeClr val="accent1"/>
                </a:solidFill>
              </a:rPr>
              <a:t>Flexibilitate totală</a:t>
            </a:r>
            <a:endParaRPr lang="ro-RO" sz="1700" dirty="0">
              <a:solidFill>
                <a:schemeClr val="accent1"/>
              </a:solidFill>
            </a:endParaRPr>
          </a:p>
          <a:p>
            <a:endParaRPr lang="ro-RO" dirty="0"/>
          </a:p>
          <a:p>
            <a:r>
              <a:rPr lang="ro-RO" dirty="0" err="1"/>
              <a:t>Sonovein</a:t>
            </a:r>
            <a:r>
              <a:rPr lang="ro-RO" dirty="0"/>
              <a:t>® permite extinderea gamei de tratamente - fără a crește complexitatea.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DF92D-35B0-BB9A-0DBE-90835B65DE58}"/>
              </a:ext>
            </a:extLst>
          </p:cNvPr>
          <p:cNvSpPr txBox="1"/>
          <p:nvPr/>
        </p:nvSpPr>
        <p:spPr>
          <a:xfrm>
            <a:off x="7470530" y="1967547"/>
            <a:ext cx="4157178" cy="4310167"/>
          </a:xfrm>
          <a:prstGeom prst="roundRect">
            <a:avLst>
              <a:gd name="adj" fmla="val 438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spcAft>
                <a:spcPts val="1600"/>
              </a:spcAft>
              <a:defRPr/>
            </a:pPr>
            <a:r>
              <a:rPr lang="it-IT" sz="1600" b="1" dirty="0">
                <a:solidFill>
                  <a:schemeClr val="accent1"/>
                </a:solidFill>
              </a:rPr>
              <a:t>Tratează cazuri adesea netratabile prin metode tradiționale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</a:rPr>
              <a:t>:</a:t>
            </a: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/>
              <a:t>Segmente scurte și cazuri în stil CHIVA – fără intervenție chirurgicală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/>
              <a:t>Vene dificil sau imposibil de cateterizat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Perforante </a:t>
            </a:r>
            <a:r>
              <a:rPr lang="ro-RO" sz="1400" dirty="0"/>
              <a:t>-</a:t>
            </a:r>
            <a:r>
              <a:rPr lang="it-IT" sz="1400" dirty="0"/>
              <a:t> în special la pacienții cu ulcere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/>
              <a:t>Pacienți cu alergii - evită adeziv, spumă sau substanțe chimice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Tulburări de coagulare </a:t>
            </a:r>
            <a:r>
              <a:rPr lang="ro-RO" sz="1400" dirty="0"/>
              <a:t>-</a:t>
            </a:r>
            <a:r>
              <a:rPr lang="pt-BR" sz="1400" dirty="0"/>
              <a:t> unde puncția este contraindicată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lvl="0" indent="-282575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o-RO" sz="1400" dirty="0"/>
              <a:t>Recidive post-tratament – chiar și după adeziv, radiofrecvență, laser sau </a:t>
            </a:r>
            <a:r>
              <a:rPr lang="ro-RO" sz="1400" dirty="0" err="1"/>
              <a:t>stripping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pic>
        <p:nvPicPr>
          <p:cNvPr id="23" name="Content Placeholder 21">
            <a:extLst>
              <a:ext uri="{FF2B5EF4-FFF2-40B4-BE49-F238E27FC236}">
                <a16:creationId xmlns:a16="http://schemas.microsoft.com/office/drawing/2014/main" id="{EB7AEF29-A135-AB7F-36CD-93DFF0A684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362" y="1967547"/>
            <a:ext cx="2098414" cy="2087392"/>
          </a:xfrm>
          <a:prstGeom prst="roundRect">
            <a:avLst>
              <a:gd name="adj" fmla="val 7652"/>
            </a:avLst>
          </a:prstGeom>
        </p:spPr>
      </p:pic>
      <p:pic>
        <p:nvPicPr>
          <p:cNvPr id="24" name="Content Placeholder 21">
            <a:extLst>
              <a:ext uri="{FF2B5EF4-FFF2-40B4-BE49-F238E27FC236}">
                <a16:creationId xmlns:a16="http://schemas.microsoft.com/office/drawing/2014/main" id="{8F4ABC0D-28E4-5B94-A62F-2C596CDB64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342" y="4185712"/>
            <a:ext cx="2098414" cy="2076513"/>
          </a:xfrm>
          <a:prstGeom prst="roundRect">
            <a:avLst>
              <a:gd name="adj" fmla="val 8683"/>
            </a:avLst>
          </a:prstGeom>
        </p:spPr>
      </p:pic>
    </p:spTree>
    <p:extLst>
      <p:ext uri="{BB962C8B-B14F-4D97-AF65-F5344CB8AC3E}">
        <p14:creationId xmlns:p14="http://schemas.microsoft.com/office/powerpoint/2010/main" val="28796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73CF-53E7-BEB0-5D31-54F73423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17562B5-3439-E72A-7042-5C6210B11148}"/>
              </a:ext>
            </a:extLst>
          </p:cNvPr>
          <p:cNvSpPr/>
          <p:nvPr/>
        </p:nvSpPr>
        <p:spPr>
          <a:xfrm>
            <a:off x="7092720" y="2568595"/>
            <a:ext cx="5829295" cy="11216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B415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4617F4AC-28EA-0897-9261-9D3D418791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1644" y="702875"/>
            <a:ext cx="8942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dirty="0"/>
              <a:t>Un </a:t>
            </a:r>
            <a:r>
              <a:rPr lang="es-ES" dirty="0"/>
              <a:t>dispozitiv avansat: eficient și sigur</a:t>
            </a:r>
            <a:endParaRPr lang="en-US" sz="2800" b="0" dirty="0"/>
          </a:p>
        </p:txBody>
      </p:sp>
      <p:sp>
        <p:nvSpPr>
          <p:cNvPr id="32" name="Subtitle 8">
            <a:extLst>
              <a:ext uri="{FF2B5EF4-FFF2-40B4-BE49-F238E27FC236}">
                <a16:creationId xmlns:a16="http://schemas.microsoft.com/office/drawing/2014/main" id="{62C69E15-4F60-321C-FE09-6465F950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45" y="491311"/>
            <a:ext cx="8153744" cy="240458"/>
          </a:xfrm>
        </p:spPr>
        <p:txBody>
          <a:bodyPr/>
          <a:lstStyle/>
          <a:p>
            <a:r>
              <a:rPr lang="it-IT" dirty="0"/>
              <a:t>UN PRODUS GATA DE SCALARE</a:t>
            </a:r>
            <a:endParaRPr lang="fr-FR" dirty="0"/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id="{5A3F6DB4-BC3A-A10A-1FBE-644B83BA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34" name="Footer Placeholder 1">
            <a:extLst>
              <a:ext uri="{FF2B5EF4-FFF2-40B4-BE49-F238E27FC236}">
                <a16:creationId xmlns:a16="http://schemas.microsoft.com/office/drawing/2014/main" id="{4F580A42-8BF8-FA7B-3344-E964381FB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</p:spPr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35" name="Google Shape;264;p29">
            <a:extLst>
              <a:ext uri="{FF2B5EF4-FFF2-40B4-BE49-F238E27FC236}">
                <a16:creationId xmlns:a16="http://schemas.microsoft.com/office/drawing/2014/main" id="{99B69BD2-6AB3-85BB-B54F-1C7028023D38}"/>
              </a:ext>
            </a:extLst>
          </p:cNvPr>
          <p:cNvSpPr/>
          <p:nvPr/>
        </p:nvSpPr>
        <p:spPr>
          <a:xfrm rot="5400000">
            <a:off x="1563744" y="1997741"/>
            <a:ext cx="428525" cy="23160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Ellipse 68">
            <a:extLst>
              <a:ext uri="{FF2B5EF4-FFF2-40B4-BE49-F238E27FC236}">
                <a16:creationId xmlns:a16="http://schemas.microsoft.com/office/drawing/2014/main" id="{6D398447-F097-84D4-8695-7C6E37572774}"/>
              </a:ext>
            </a:extLst>
          </p:cNvPr>
          <p:cNvSpPr/>
          <p:nvPr/>
        </p:nvSpPr>
        <p:spPr>
          <a:xfrm>
            <a:off x="574037" y="1717542"/>
            <a:ext cx="805326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pic>
        <p:nvPicPr>
          <p:cNvPr id="37" name="Graphique 34" descr="Groupe de personnes avec un remplissage uni">
            <a:extLst>
              <a:ext uri="{FF2B5EF4-FFF2-40B4-BE49-F238E27FC236}">
                <a16:creationId xmlns:a16="http://schemas.microsoft.com/office/drawing/2014/main" id="{04F117F4-87FD-42D8-DC80-22EDC913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030" y="1795539"/>
            <a:ext cx="549340" cy="549341"/>
          </a:xfrm>
          <a:prstGeom prst="rect">
            <a:avLst/>
          </a:prstGeom>
        </p:spPr>
      </p:pic>
      <p:sp>
        <p:nvSpPr>
          <p:cNvPr id="38" name="Google Shape;264;p29">
            <a:extLst>
              <a:ext uri="{FF2B5EF4-FFF2-40B4-BE49-F238E27FC236}">
                <a16:creationId xmlns:a16="http://schemas.microsoft.com/office/drawing/2014/main" id="{7696F2C0-5FBB-8848-17AF-8A48B2C6F960}"/>
              </a:ext>
            </a:extLst>
          </p:cNvPr>
          <p:cNvSpPr/>
          <p:nvPr/>
        </p:nvSpPr>
        <p:spPr>
          <a:xfrm rot="5400000">
            <a:off x="1563744" y="5451316"/>
            <a:ext cx="428525" cy="23160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Ellipse 71">
            <a:extLst>
              <a:ext uri="{FF2B5EF4-FFF2-40B4-BE49-F238E27FC236}">
                <a16:creationId xmlns:a16="http://schemas.microsoft.com/office/drawing/2014/main" id="{29F4710D-15F5-AA00-4A1D-6F36F9E7A3AB}"/>
              </a:ext>
            </a:extLst>
          </p:cNvPr>
          <p:cNvSpPr/>
          <p:nvPr/>
        </p:nvSpPr>
        <p:spPr>
          <a:xfrm>
            <a:off x="574037" y="5171117"/>
            <a:ext cx="805326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pic>
        <p:nvPicPr>
          <p:cNvPr id="40" name="Graphique 40" descr="Liste de contrôle avec un remplissage uni">
            <a:extLst>
              <a:ext uri="{FF2B5EF4-FFF2-40B4-BE49-F238E27FC236}">
                <a16:creationId xmlns:a16="http://schemas.microsoft.com/office/drawing/2014/main" id="{88E73290-17AA-A669-2156-199991BAC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597" y="5293013"/>
            <a:ext cx="548207" cy="548207"/>
          </a:xfrm>
          <a:prstGeom prst="rect">
            <a:avLst/>
          </a:prstGeom>
        </p:spPr>
      </p:pic>
      <p:sp>
        <p:nvSpPr>
          <p:cNvPr id="41" name="Google Shape;264;p29">
            <a:extLst>
              <a:ext uri="{FF2B5EF4-FFF2-40B4-BE49-F238E27FC236}">
                <a16:creationId xmlns:a16="http://schemas.microsoft.com/office/drawing/2014/main" id="{AAB3C397-D37B-A9C3-1C38-19B6D4C7F7D3}"/>
              </a:ext>
            </a:extLst>
          </p:cNvPr>
          <p:cNvSpPr/>
          <p:nvPr/>
        </p:nvSpPr>
        <p:spPr>
          <a:xfrm rot="5400000">
            <a:off x="1571436" y="4389359"/>
            <a:ext cx="428525" cy="23160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Ellipse 70">
            <a:extLst>
              <a:ext uri="{FF2B5EF4-FFF2-40B4-BE49-F238E27FC236}">
                <a16:creationId xmlns:a16="http://schemas.microsoft.com/office/drawing/2014/main" id="{0172E4E6-B272-B68F-A48B-3CCC12256B9F}"/>
              </a:ext>
            </a:extLst>
          </p:cNvPr>
          <p:cNvSpPr/>
          <p:nvPr/>
        </p:nvSpPr>
        <p:spPr>
          <a:xfrm>
            <a:off x="574037" y="4109160"/>
            <a:ext cx="805326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pic>
        <p:nvPicPr>
          <p:cNvPr id="43" name="Graphique 43" descr="Badge coche avec un remplissage uni">
            <a:extLst>
              <a:ext uri="{FF2B5EF4-FFF2-40B4-BE49-F238E27FC236}">
                <a16:creationId xmlns:a16="http://schemas.microsoft.com/office/drawing/2014/main" id="{59D9D122-9304-5A2F-0798-490FD4950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597" y="4233230"/>
            <a:ext cx="548207" cy="548207"/>
          </a:xfrm>
          <a:prstGeom prst="rect">
            <a:avLst/>
          </a:prstGeom>
        </p:spPr>
      </p:pic>
      <p:sp>
        <p:nvSpPr>
          <p:cNvPr id="44" name="Google Shape;264;p29">
            <a:extLst>
              <a:ext uri="{FF2B5EF4-FFF2-40B4-BE49-F238E27FC236}">
                <a16:creationId xmlns:a16="http://schemas.microsoft.com/office/drawing/2014/main" id="{2CAEA348-403E-E277-A657-460F14B91B6D}"/>
              </a:ext>
            </a:extLst>
          </p:cNvPr>
          <p:cNvSpPr/>
          <p:nvPr/>
        </p:nvSpPr>
        <p:spPr>
          <a:xfrm rot="5400000">
            <a:off x="1566828" y="3227865"/>
            <a:ext cx="428525" cy="23160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Ellipse 69">
            <a:extLst>
              <a:ext uri="{FF2B5EF4-FFF2-40B4-BE49-F238E27FC236}">
                <a16:creationId xmlns:a16="http://schemas.microsoft.com/office/drawing/2014/main" id="{027C2EBA-4D9C-84D3-0CA3-9FA353EDC890}"/>
              </a:ext>
            </a:extLst>
          </p:cNvPr>
          <p:cNvSpPr/>
          <p:nvPr/>
        </p:nvSpPr>
        <p:spPr>
          <a:xfrm>
            <a:off x="574037" y="2947666"/>
            <a:ext cx="805326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pic>
        <p:nvPicPr>
          <p:cNvPr id="47" name="Graphic 110" descr="Globe outline">
            <a:extLst>
              <a:ext uri="{FF2B5EF4-FFF2-40B4-BE49-F238E27FC236}">
                <a16:creationId xmlns:a16="http://schemas.microsoft.com/office/drawing/2014/main" id="{FDA468E9-DEB9-4A71-B969-C3AFDF03B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2596" y="3057423"/>
            <a:ext cx="548773" cy="548773"/>
          </a:xfrm>
          <a:prstGeom prst="rect">
            <a:avLst/>
          </a:prstGeom>
        </p:spPr>
      </p:pic>
      <p:sp>
        <p:nvSpPr>
          <p:cNvPr id="51" name="TextBox 112">
            <a:extLst>
              <a:ext uri="{FF2B5EF4-FFF2-40B4-BE49-F238E27FC236}">
                <a16:creationId xmlns:a16="http://schemas.microsoft.com/office/drawing/2014/main" id="{F1CF00D6-240F-2572-E560-99FA61B7F320}"/>
              </a:ext>
            </a:extLst>
          </p:cNvPr>
          <p:cNvSpPr txBox="1"/>
          <p:nvPr/>
        </p:nvSpPr>
        <p:spPr>
          <a:xfrm>
            <a:off x="2135880" y="1629179"/>
            <a:ext cx="5428702" cy="1121619"/>
          </a:xfrm>
          <a:prstGeom prst="roundRect">
            <a:avLst>
              <a:gd name="adj" fmla="val 438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4572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Peste 3500 de tratament venoase efectuate până în prezent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0BEC2"/>
              </a:solidFill>
              <a:effectLst/>
              <a:uLnTx/>
              <a:uFillTx/>
              <a:latin typeface="Inter 18pt 18pt Medium" panose="02000503000000020004" pitchFamily="2" charset="0"/>
              <a:ea typeface="Inter 18pt 18pt Medium" panose="02000503000000020004" pitchFamily="2" charset="0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Eficiență de 96.8 % în studiul </a:t>
            </a:r>
            <a:r>
              <a:rPr kumimoji="0" lang="ro-R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pivotal</a:t>
            </a: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 din SUA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0 </a:t>
            </a: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evenimente adverse severe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Durata tratamentului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≤</a:t>
            </a: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1</a:t>
            </a: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 oră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52" name="TextBox 116">
            <a:extLst>
              <a:ext uri="{FF2B5EF4-FFF2-40B4-BE49-F238E27FC236}">
                <a16:creationId xmlns:a16="http://schemas.microsoft.com/office/drawing/2014/main" id="{2ECD1012-793F-6552-7A13-2223509F5134}"/>
              </a:ext>
            </a:extLst>
          </p:cNvPr>
          <p:cNvSpPr txBox="1"/>
          <p:nvPr/>
        </p:nvSpPr>
        <p:spPr>
          <a:xfrm>
            <a:off x="2135879" y="2831665"/>
            <a:ext cx="5428701" cy="1121619"/>
          </a:xfrm>
          <a:prstGeom prst="roundRect">
            <a:avLst>
              <a:gd name="adj" fmla="val 438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4572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Prezență internațională consolidată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0BEC2"/>
              </a:solidFill>
              <a:effectLst/>
              <a:uLnTx/>
              <a:uFillTx/>
              <a:latin typeface="Inter 18pt 18pt Medium" panose="02000503000000020004" pitchFamily="2" charset="0"/>
              <a:ea typeface="Inter 18pt 18pt Medium" panose="02000503000000020004" pitchFamily="2" charset="0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Centre operaționale în peste 10 țări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Prență</a:t>
            </a: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 în UE, Orientul Mijlociu, Asia si SUA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492125" marR="0" lvl="0" indent="-2825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Centre de top cu peste 100 de tratamente pe an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53" name="TextBox 123">
            <a:extLst>
              <a:ext uri="{FF2B5EF4-FFF2-40B4-BE49-F238E27FC236}">
                <a16:creationId xmlns:a16="http://schemas.microsoft.com/office/drawing/2014/main" id="{A74ACD46-BEF0-2EE2-BBB6-26DDD8BA9D21}"/>
              </a:ext>
            </a:extLst>
          </p:cNvPr>
          <p:cNvSpPr txBox="1"/>
          <p:nvPr/>
        </p:nvSpPr>
        <p:spPr>
          <a:xfrm>
            <a:off x="2135879" y="4101037"/>
            <a:ext cx="5428702" cy="906090"/>
          </a:xfrm>
          <a:prstGeom prst="roundRect">
            <a:avLst>
              <a:gd name="adj" fmla="val 438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4572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Marcaj CE conform MDR în EUROPA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0BEC2"/>
              </a:solidFill>
              <a:effectLst/>
              <a:uLnTx/>
              <a:uFillTx/>
              <a:latin typeface="Inter 18pt 18pt Medium" panose="02000503000000020004" pitchFamily="2" charset="0"/>
              <a:ea typeface="Inter 18pt 18pt Medium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Ultima generație SONOVEIN a primit certificarea MDR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54" name="TextBox 130">
            <a:extLst>
              <a:ext uri="{FF2B5EF4-FFF2-40B4-BE49-F238E27FC236}">
                <a16:creationId xmlns:a16="http://schemas.microsoft.com/office/drawing/2014/main" id="{221F2437-8A6F-81D8-99D7-8F76FC1A0B23}"/>
              </a:ext>
            </a:extLst>
          </p:cNvPr>
          <p:cNvSpPr txBox="1"/>
          <p:nvPr/>
        </p:nvSpPr>
        <p:spPr>
          <a:xfrm>
            <a:off x="2135880" y="5112969"/>
            <a:ext cx="5428702" cy="1121619"/>
          </a:xfrm>
          <a:prstGeom prst="roundRect">
            <a:avLst>
              <a:gd name="adj" fmla="val 438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4572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Studiul de fezabilitate: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finaliz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at în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2022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Inter 18pt Light"/>
              <a:ea typeface="Inter 18pt 18pt Medium" panose="02000503000000020004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Studiul </a:t>
            </a:r>
            <a:r>
              <a:rPr kumimoji="0" lang="ro-R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pivotal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 FDA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: </a:t>
            </a:r>
            <a:r>
              <a:rPr kumimoji="0" lang="ro-RO" sz="140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rezultate publicate în septembrie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Aprobarea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FDA: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depunere planificată pentru sfârșitul anului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Inter 18pt Light"/>
                <a:ea typeface="Inter 18pt 18pt Medium" panose="02000503000000020004" pitchFamily="2" charset="0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BEC2"/>
                </a:solidFill>
                <a:effectLst/>
                <a:uLnTx/>
                <a:uFillTx/>
                <a:latin typeface="Inter 18pt 18pt Medium" panose="02000503000000020004" pitchFamily="2" charset="0"/>
                <a:ea typeface="Inter 18pt 18pt Medium" panose="02000503000000020004" pitchFamily="2" charset="0"/>
                <a:cs typeface="+mn-cs"/>
              </a:rPr>
              <a:t> </a:t>
            </a:r>
          </a:p>
        </p:txBody>
      </p:sp>
      <p:pic>
        <p:nvPicPr>
          <p:cNvPr id="55" name="Picture 131">
            <a:extLst>
              <a:ext uri="{FF2B5EF4-FFF2-40B4-BE49-F238E27FC236}">
                <a16:creationId xmlns:a16="http://schemas.microsoft.com/office/drawing/2014/main" id="{F2EFB41A-ABCE-831B-2C37-80A7F16D27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378" y="1629179"/>
            <a:ext cx="3792121" cy="4596739"/>
          </a:xfrm>
          <a:prstGeom prst="roundRect">
            <a:avLst>
              <a:gd name="adj" fmla="val 173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398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447B-A546-0181-837F-709156D1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537DE79-0D7A-57C9-36A7-ED00E8DDB7A4}"/>
              </a:ext>
            </a:extLst>
          </p:cNvPr>
          <p:cNvSpPr/>
          <p:nvPr/>
        </p:nvSpPr>
        <p:spPr>
          <a:xfrm>
            <a:off x="7092720" y="2568595"/>
            <a:ext cx="5829295" cy="11216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B415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D49DFD5-91AD-1BDA-9447-3DE0289457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1644" y="702875"/>
            <a:ext cx="8942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dirty="0"/>
              <a:t>Un </a:t>
            </a:r>
            <a:r>
              <a:rPr lang="es-ES" dirty="0"/>
              <a:t>dispozitiv avansat: eficient și sigur</a:t>
            </a:r>
            <a:endParaRPr lang="en-US" sz="2800" b="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365188F7-EE84-DF44-48CD-8846704A7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645" y="491311"/>
            <a:ext cx="8153744" cy="240458"/>
          </a:xfrm>
        </p:spPr>
        <p:txBody>
          <a:bodyPr/>
          <a:lstStyle/>
          <a:p>
            <a:r>
              <a:rPr lang="it-IT" dirty="0"/>
              <a:t>UN PRODUS GATA DE SCALARE</a:t>
            </a:r>
            <a:endParaRPr lang="fr-FR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1FF4A0A0-DB62-0B1C-8A29-19648A169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329" y="6314785"/>
            <a:ext cx="41253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50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50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7B1772C-5CE9-B659-C3C5-D6A7ADD8C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003" y="6319279"/>
            <a:ext cx="7315200" cy="365125"/>
          </a:xfrm>
        </p:spPr>
        <p:txBody>
          <a:bodyPr/>
          <a:lstStyle/>
          <a:p>
            <a:pPr lvl="0"/>
            <a:r>
              <a:rPr lang="ro-RO" dirty="0"/>
              <a:t>Prezentare DANSON SRL</a:t>
            </a:r>
            <a:endParaRPr lang="en-US" dirty="0">
              <a:solidFill>
                <a:srgbClr val="FCFCFC">
                  <a:lumMod val="50000"/>
                </a:srgbClr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00208162-E5E5-7BAC-6A57-42A3AB6A4992}"/>
              </a:ext>
            </a:extLst>
          </p:cNvPr>
          <p:cNvSpPr/>
          <p:nvPr/>
        </p:nvSpPr>
        <p:spPr>
          <a:xfrm>
            <a:off x="579022" y="1323207"/>
            <a:ext cx="11033953" cy="5282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o-RO" sz="1600" dirty="0"/>
              <a:t>Eficiență de 90%–98%, în peste 6 locații din Europa, pe sute de pacienți, cu urmărire de până la 3 ani, în rutina comercială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18pt 18pt Medium" panose="020B0604020202020204" charset="0"/>
              <a:ea typeface="Inter 18pt 18pt Medium" panose="020B0604020202020204" charset="0"/>
              <a:cs typeface="Lato SemiBold" panose="020F0502020204030203" pitchFamily="34" charset="0"/>
            </a:endParaRPr>
          </a:p>
        </p:txBody>
      </p:sp>
      <p:sp>
        <p:nvSpPr>
          <p:cNvPr id="18" name="ZoneTexte 2">
            <a:extLst>
              <a:ext uri="{FF2B5EF4-FFF2-40B4-BE49-F238E27FC236}">
                <a16:creationId xmlns:a16="http://schemas.microsoft.com/office/drawing/2014/main" id="{F0BD9055-A920-FCAA-935D-72E839E03945}"/>
              </a:ext>
            </a:extLst>
          </p:cNvPr>
          <p:cNvSpPr txBox="1"/>
          <p:nvPr/>
        </p:nvSpPr>
        <p:spPr>
          <a:xfrm>
            <a:off x="8195599" y="6418300"/>
            <a:ext cx="2893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10101">
                    <a:lumMod val="50000"/>
                    <a:lumOff val="50000"/>
                  </a:srgbClr>
                </a:solidFill>
                <a:effectLst/>
                <a:uLnTx/>
                <a:uFillTx/>
                <a:latin typeface="Inter 18pt Light"/>
                <a:ea typeface="Open Sans" pitchFamily="2" charset="0"/>
                <a:cs typeface="Open Sans" pitchFamily="2" charset="0"/>
              </a:rPr>
              <a:t>More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10101">
                    <a:lumMod val="50000"/>
                    <a:lumOff val="50000"/>
                  </a:srgbClr>
                </a:solidFill>
                <a:effectLst/>
                <a:uLnTx/>
                <a:uFillTx/>
                <a:latin typeface="Inter 18pt Light"/>
                <a:ea typeface="Open Sans" pitchFamily="2" charset="0"/>
                <a:cs typeface="Open Sans" pitchFamily="2" charset="0"/>
              </a:rPr>
              <a:t>scientific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10101">
                    <a:lumMod val="50000"/>
                    <a:lumOff val="50000"/>
                  </a:srgbClr>
                </a:solidFill>
                <a:effectLst/>
                <a:uLnTx/>
                <a:uFillTx/>
                <a:latin typeface="Inter 18pt Light"/>
                <a:ea typeface="Open Sans" pitchFamily="2" charset="0"/>
                <a:cs typeface="Open Sans" pitchFamily="2" charset="0"/>
              </a:rPr>
              <a:t>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10101">
                    <a:lumMod val="50000"/>
                    <a:lumOff val="50000"/>
                  </a:srgbClr>
                </a:solidFill>
                <a:effectLst/>
                <a:uLnTx/>
                <a:uFillTx/>
                <a:latin typeface="Inter 18pt Light"/>
                <a:ea typeface="Open Sans" pitchFamily="2" charset="0"/>
                <a:cs typeface="Open Sans" pitchFamily="2" charset="0"/>
              </a:rPr>
              <a:t>references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10101">
                    <a:lumMod val="50000"/>
                    <a:lumOff val="50000"/>
                  </a:srgbClr>
                </a:solidFill>
                <a:effectLst/>
                <a:uLnTx/>
                <a:uFillTx/>
                <a:latin typeface="Inter 18pt Light"/>
                <a:ea typeface="Open Sans" pitchFamily="2" charset="0"/>
                <a:cs typeface="Open Sans" pitchFamily="2" charset="0"/>
              </a:rPr>
              <a:t> on sonovein.com</a:t>
            </a:r>
          </a:p>
        </p:txBody>
      </p:sp>
      <p:graphicFrame>
        <p:nvGraphicFramePr>
          <p:cNvPr id="19" name="Tableau 7">
            <a:extLst>
              <a:ext uri="{FF2B5EF4-FFF2-40B4-BE49-F238E27FC236}">
                <a16:creationId xmlns:a16="http://schemas.microsoft.com/office/drawing/2014/main" id="{D53338CA-11C6-7445-4F76-65D8FC3B6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16982"/>
              </p:ext>
            </p:extLst>
          </p:nvPr>
        </p:nvGraphicFramePr>
        <p:xfrm>
          <a:off x="148604" y="1977157"/>
          <a:ext cx="11894791" cy="4373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896">
                  <a:extLst>
                    <a:ext uri="{9D8B030D-6E8A-4147-A177-3AD203B41FA5}">
                      <a16:colId xmlns:a16="http://schemas.microsoft.com/office/drawing/2014/main" val="724594152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494263107"/>
                    </a:ext>
                  </a:extLst>
                </a:gridCol>
                <a:gridCol w="3371272">
                  <a:extLst>
                    <a:ext uri="{9D8B030D-6E8A-4147-A177-3AD203B41FA5}">
                      <a16:colId xmlns:a16="http://schemas.microsoft.com/office/drawing/2014/main" val="2075526721"/>
                    </a:ext>
                  </a:extLst>
                </a:gridCol>
                <a:gridCol w="3679248">
                  <a:extLst>
                    <a:ext uri="{9D8B030D-6E8A-4147-A177-3AD203B41FA5}">
                      <a16:colId xmlns:a16="http://schemas.microsoft.com/office/drawing/2014/main" val="1602992173"/>
                    </a:ext>
                  </a:extLst>
                </a:gridCol>
                <a:gridCol w="1880220">
                  <a:extLst>
                    <a:ext uri="{9D8B030D-6E8A-4147-A177-3AD203B41FA5}">
                      <a16:colId xmlns:a16="http://schemas.microsoft.com/office/drawing/2014/main" val="1120444863"/>
                    </a:ext>
                  </a:extLst>
                </a:gridCol>
              </a:tblGrid>
              <a:tr h="2132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/>
                        <a:t>TIP DE REZULTAT</a:t>
                      </a:r>
                      <a:endParaRPr lang="fr-FR" sz="9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/>
                        <a:t>AUT</a:t>
                      </a:r>
                      <a:r>
                        <a:rPr lang="ro-RO" sz="900" dirty="0"/>
                        <a:t>OR</a:t>
                      </a:r>
                      <a:endParaRPr lang="fr-FR" sz="9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/>
                        <a:t>REZULTATELE PRIVIND EFICACITATEA</a:t>
                      </a:r>
                      <a:endParaRPr lang="fr-FR" sz="9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/>
                        <a:t>TI</a:t>
                      </a:r>
                      <a:r>
                        <a:rPr lang="ro-RO" sz="900" dirty="0"/>
                        <a:t>TLU</a:t>
                      </a:r>
                      <a:endParaRPr lang="fr-FR" sz="9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/>
                        <a:t>Refer</a:t>
                      </a:r>
                      <a:r>
                        <a:rPr lang="ro-RO" sz="900" dirty="0" err="1"/>
                        <a:t>ință</a:t>
                      </a:r>
                      <a:r>
                        <a:rPr lang="fr-FR" sz="900" dirty="0"/>
                        <a:t> </a:t>
                      </a:r>
                      <a:endParaRPr lang="fr-FR" sz="9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36479940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Comunicat de presă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Theraclion</a:t>
                      </a:r>
                      <a:endParaRPr lang="fr-FR" sz="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Din 70 de pacienți, rata de ocluzie la 12 luni</a:t>
                      </a:r>
                      <a:r>
                        <a:rPr lang="ro-RO" sz="800" b="1" dirty="0"/>
                        <a:t>: </a:t>
                      </a:r>
                      <a:r>
                        <a:rPr lang="ro-RO" sz="800" b="1" dirty="0">
                          <a:solidFill>
                            <a:schemeClr val="accent1"/>
                          </a:solidFill>
                        </a:rPr>
                        <a:t>96,8%</a:t>
                      </a:r>
                      <a:endParaRPr lang="fr-FR" sz="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 err="1"/>
                        <a:t>Theraclion</a:t>
                      </a:r>
                      <a:r>
                        <a:rPr lang="ro-RO" sz="800" dirty="0"/>
                        <a:t> anunță finalizarea cu succes a studiului </a:t>
                      </a:r>
                      <a:r>
                        <a:rPr lang="ro-RO" sz="800" dirty="0" err="1"/>
                        <a:t>pivotal</a:t>
                      </a:r>
                      <a:r>
                        <a:rPr lang="ro-RO" sz="800" dirty="0"/>
                        <a:t> aprobat de FDA în SUA, cu o rată de ocluzie de 96,8%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latin typeface="Open Sans SemiBold" pitchFamily="2" charset="0"/>
                          <a:ea typeface="Open Sans SemiBold" pitchFamily="2" charset="0"/>
                          <a:cs typeface="Open Sans SemiBold" pitchFamily="2" charset="0"/>
                        </a:rPr>
                        <a:t>Theraclion, 2025</a:t>
                      </a:r>
                      <a:endParaRPr lang="fr-FR" sz="800" b="0" dirty="0"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44443824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Rodriguez </a:t>
                      </a:r>
                      <a:r>
                        <a:rPr lang="fr-FR" sz="8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Carvajal</a:t>
                      </a:r>
                      <a:endParaRPr lang="fr-FR" sz="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Marbella, Spain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dirty="0">
                          <a:solidFill>
                            <a:schemeClr val="accent1"/>
                          </a:solidFill>
                        </a:rPr>
                        <a:t>94% – 97% </a:t>
                      </a:r>
                      <a:r>
                        <a:rPr lang="ro-RO" sz="800" dirty="0"/>
                        <a:t>la 12 luni, pe </a:t>
                      </a:r>
                      <a:r>
                        <a:rPr lang="ro-RO" sz="800" b="1" dirty="0">
                          <a:solidFill>
                            <a:schemeClr val="accent1"/>
                          </a:solidFill>
                        </a:rPr>
                        <a:t>164</a:t>
                      </a:r>
                      <a:r>
                        <a:rPr lang="ro-RO" sz="800" dirty="0"/>
                        <a:t> de vene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 err="1"/>
                        <a:t>Ablatie</a:t>
                      </a:r>
                      <a:r>
                        <a:rPr lang="ro-RO" sz="800" dirty="0"/>
                        <a:t> termică </a:t>
                      </a:r>
                      <a:r>
                        <a:rPr lang="ro-RO" sz="800" dirty="0" err="1"/>
                        <a:t>extracorporeală</a:t>
                      </a:r>
                      <a:r>
                        <a:rPr lang="ro-RO" sz="800" dirty="0"/>
                        <a:t> cu ultrasunete focalizate de înaltă intensitate pentru insuficiența venoasă superficială: rezultate preliminare la urmărirea de 12 luni</a:t>
                      </a:r>
                      <a:endParaRPr lang="en-GB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dk1"/>
                          </a:solidFill>
                        </a:rPr>
                        <a:t>Phlebology</a:t>
                      </a:r>
                      <a:r>
                        <a:rPr lang="fr-FR" sz="800" b="0"/>
                        <a:t>, 2025</a:t>
                      </a:r>
                      <a:endParaRPr lang="fr-FR" sz="800" b="0" dirty="0"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12300429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 dirty="0">
                          <a:solidFill>
                            <a:schemeClr val="accent1"/>
                          </a:solidFill>
                        </a:rPr>
                        <a:t>Prof. Izquierdo </a:t>
                      </a:r>
                      <a:r>
                        <a:rPr lang="en-US" sz="800" b="0" kern="1200" noProof="0" dirty="0" err="1">
                          <a:solidFill>
                            <a:schemeClr val="accent1"/>
                          </a:solidFill>
                        </a:rPr>
                        <a:t>Lamoca</a:t>
                      </a:r>
                      <a:endParaRPr lang="fr-FR" sz="800" b="0" kern="1200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Madrid</a:t>
                      </a:r>
                      <a:r>
                        <a:rPr lang="fr-FR" sz="800" b="0" kern="1200" dirty="0">
                          <a:solidFill>
                            <a:schemeClr val="tx1"/>
                          </a:solidFill>
                        </a:rPr>
                        <a:t>, Spain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/>
                        <a:t>Rezultate la 2 ani pe 204 vene:</a:t>
                      </a:r>
                      <a:br>
                        <a:rPr lang="it-IT" sz="800" dirty="0"/>
                      </a:br>
                      <a:r>
                        <a:rPr lang="it-IT" sz="800" dirty="0"/>
                        <a:t>Rata de ocluzie: 94,3% la 12 luni / </a:t>
                      </a:r>
                      <a:r>
                        <a:rPr lang="it-IT" sz="800" b="1" dirty="0">
                          <a:solidFill>
                            <a:schemeClr val="accent1"/>
                          </a:solidFill>
                        </a:rPr>
                        <a:t>95,5% la 24 luni</a:t>
                      </a:r>
                      <a:endParaRPr lang="fr-FR" sz="800" b="1" kern="1200" dirty="0">
                        <a:solidFill>
                          <a:schemeClr val="accent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Tratamentul cu ultrasunete focalizate de înaltă intensitate pentru boala venoasă cronică, bazat pe strategia CHIVA</a:t>
                      </a:r>
                      <a:endParaRPr lang="fr-FR" sz="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kern="1200">
                          <a:solidFill>
                            <a:schemeClr val="dk1"/>
                          </a:solidFill>
                        </a:rPr>
                        <a:t>Journal of Vascular Surgery</a:t>
                      </a:r>
                      <a:r>
                        <a:rPr lang="fr-FR" sz="800" b="0"/>
                        <a:t>, 2025</a:t>
                      </a:r>
                      <a:endParaRPr lang="fr-FR" sz="800" b="0" dirty="0"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0377290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</a:rPr>
                        <a:t>Prof. Casoni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Parma</a:t>
                      </a:r>
                      <a:r>
                        <a:rPr lang="fr-FR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Italy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Din 262 de picioare analizate, scorul mediu al durerii a fost 1,03 ± 1,27. HIFU este o procedură aproape fără durere.</a:t>
                      </a:r>
                      <a:endParaRPr lang="fr-FR" sz="800" b="0" kern="1200" dirty="0">
                        <a:solidFill>
                          <a:schemeClr val="tx2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Compararea protocoalelor de anestezie în tratamentele cu ultrasunete focalizate de înaltă intensitate: studiul HIFU-</a:t>
                      </a:r>
                      <a:r>
                        <a:rPr lang="ro-RO" sz="800" dirty="0" err="1"/>
                        <a:t>pain</a:t>
                      </a:r>
                      <a:endParaRPr lang="fr-FR" sz="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kern="1200">
                          <a:solidFill>
                            <a:schemeClr val="dk1"/>
                          </a:solidFill>
                        </a:rPr>
                        <a:t>Phlebology</a:t>
                      </a:r>
                      <a:r>
                        <a:rPr lang="fr-FR" sz="800" b="0"/>
                        <a:t>, 2024</a:t>
                      </a:r>
                      <a:endParaRPr lang="fr-FR" sz="800" b="0" dirty="0"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0732732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Prof. Casoni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Parma, Italy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Din 188 de membre tratate, rata de contracție/ocluzie: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97,6% la 6 luni / 98,3% la 12 luni</a:t>
                      </a:r>
                      <a:endParaRPr lang="fr-FR" sz="800" b="0" kern="1200" dirty="0">
                        <a:solidFill>
                          <a:schemeClr val="accent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/>
                        <a:t>HIFU în tratarea insuficienței venei GSV: rezultate perioperatorii și la 1 an</a:t>
                      </a:r>
                      <a:endParaRPr lang="fr-FR" sz="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kern="1200">
                          <a:solidFill>
                            <a:schemeClr val="dk1"/>
                          </a:solidFill>
                        </a:rPr>
                        <a:t>Phlebology</a:t>
                      </a:r>
                      <a:r>
                        <a:rPr lang="fr-FR" sz="800" b="0"/>
                        <a:t>, 2024</a:t>
                      </a:r>
                      <a:endParaRPr lang="fr-FR" sz="800" b="0" dirty="0"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9092534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Prezentare la Congres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Prof. Casoni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Parma, Italy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Rezultate la 2 ani: 362 de vene tratate</a:t>
                      </a:r>
                      <a:br>
                        <a:rPr lang="ro-RO" sz="800" dirty="0"/>
                      </a:br>
                      <a:r>
                        <a:rPr lang="ro-RO" sz="800" dirty="0"/>
                        <a:t>16 vene perforante = rată de ocluzie de 94%</a:t>
                      </a:r>
                      <a:endParaRPr lang="fr-FR" sz="800" b="0" kern="1200" dirty="0">
                        <a:solidFill>
                          <a:schemeClr val="tx2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dirty="0"/>
                        <a:t>Ce este nou? – Ultrasunete focalizate de înaltă intensitate (SONOVEIN)</a:t>
                      </a:r>
                      <a:endParaRPr lang="fr-FR" sz="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Italian Society of Physiology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Roma, Italy, 2024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1701937"/>
                  </a:ext>
                </a:extLst>
              </a:tr>
              <a:tr h="439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Elias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Englewood</a:t>
                      </a:r>
                      <a:r>
                        <a:rPr lang="fr-FR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USA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dirty="0"/>
                        <a:t>Primul capitol SONOVEIN scris vreodată într-o carte de referință americană</a:t>
                      </a:r>
                      <a:endParaRPr lang="fr-FR" sz="800" b="0" kern="1200" dirty="0">
                        <a:solidFill>
                          <a:schemeClr val="accent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dirty="0"/>
                        <a:t>Capitolul 45: Ultrasunete focalizate de înaltă intensitate (HIFU)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dirty="0"/>
                        <a:t>pentru boala venoasă cronică</a:t>
                      </a:r>
                      <a:endParaRPr lang="en-US" sz="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dk1"/>
                          </a:solidFill>
                        </a:rPr>
                        <a:t>Handbook of Venous and Lymphatic Disorders</a:t>
                      </a: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Edited by Gloviczki, USA, 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99355676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Prezentare la Congres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Rodriguez Carvajal</a:t>
                      </a:r>
                      <a:endParaRPr lang="fr-FR" sz="8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Marbella</a:t>
                      </a: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, Spain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90% pe 205 vene</a:t>
                      </a:r>
                      <a:endParaRPr lang="fr-FR" sz="800" b="0" kern="1200" dirty="0">
                        <a:solidFill>
                          <a:schemeClr val="accent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Ultrasunete focalizate de înaltă intensitate (HIFU)</a:t>
                      </a:r>
                      <a:endParaRPr lang="en-US" sz="800" noProof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noProof="0">
                          <a:solidFill>
                            <a:schemeClr val="dk1"/>
                          </a:solidFill>
                        </a:rPr>
                        <a:t>Vein In Venice,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Venice, Italy, 2024</a:t>
                      </a:r>
                      <a:endParaRPr lang="fr-FR" sz="800" b="0" kern="120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48877455"/>
                  </a:ext>
                </a:extLst>
              </a:tr>
              <a:tr h="2024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Prezentare la Congres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Stalnikiewicz</a:t>
                      </a:r>
                      <a:endParaRPr lang="fr-FR" sz="8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Lille, </a:t>
                      </a:r>
                      <a:r>
                        <a:rPr lang="fr-FR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100% pe GSV / 70–80% pe vene perforante</a:t>
                      </a:r>
                      <a:endParaRPr lang="fr-FR" sz="800" b="0" kern="1200" dirty="0">
                        <a:solidFill>
                          <a:schemeClr val="tx2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Ultrasunete focalizate de înaltă intensitate (HIFU): rezultate scurte și pe termen mediu</a:t>
                      </a:r>
                      <a:endParaRPr lang="en-US" sz="800" noProof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b="0" kern="120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629307"/>
                  </a:ext>
                </a:extLst>
              </a:tr>
              <a:tr h="298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Articol p</a:t>
                      </a:r>
                      <a:r>
                        <a:rPr lang="en-US" sz="800" b="1" kern="1200" noProof="0" dirty="0" err="1">
                          <a:solidFill>
                            <a:schemeClr val="dk1"/>
                          </a:solidFill>
                        </a:rPr>
                        <a:t>ublic</a:t>
                      </a: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at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Reyero &amp; Izquierdo</a:t>
                      </a:r>
                      <a:endParaRPr lang="fr-FR" sz="8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Madrid, Spain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/>
                        <a:t>Rezultate la 3 ani pe 119 pacienți: </a:t>
                      </a:r>
                      <a:r>
                        <a:rPr lang="it-IT" sz="800" b="1" dirty="0">
                          <a:solidFill>
                            <a:schemeClr val="accent1"/>
                          </a:solidFill>
                        </a:rPr>
                        <a:t>94,1%</a:t>
                      </a:r>
                      <a:endParaRPr lang="fr-FR" sz="800" b="1" kern="1200" dirty="0">
                        <a:solidFill>
                          <a:schemeClr val="accent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Tratament cu ultrasunete localizate de înaltă intensitate… rezultate la 3 ani</a:t>
                      </a:r>
                      <a:endParaRPr lang="en-US" sz="800" noProof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noProof="0">
                          <a:solidFill>
                            <a:schemeClr val="dk1"/>
                          </a:solidFill>
                        </a:rPr>
                        <a:t>Angiologia,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noProof="0">
                          <a:solidFill>
                            <a:schemeClr val="dk1"/>
                          </a:solidFill>
                        </a:rPr>
                        <a:t>2023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8274474"/>
                  </a:ext>
                </a:extLst>
              </a:tr>
              <a:tr h="2259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Prezentare la Congres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Dr. Steinbacher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dk1"/>
                          </a:solidFill>
                        </a:rPr>
                        <a:t>Melk, </a:t>
                      </a:r>
                      <a:r>
                        <a:rPr lang="en-US" sz="8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lang="en-US" sz="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fr-FR" sz="800" b="1" kern="1200" dirty="0">
                          <a:solidFill>
                            <a:schemeClr val="tx2"/>
                          </a:solidFill>
                        </a:rPr>
                        <a:t> (23</a:t>
                      </a:r>
                      <a:r>
                        <a:rPr lang="ro-RO" sz="800" b="1" kern="1200" dirty="0">
                          <a:solidFill>
                            <a:schemeClr val="tx2"/>
                          </a:solidFill>
                        </a:rPr>
                        <a:t> vene</a:t>
                      </a:r>
                      <a:r>
                        <a:rPr lang="fr-FR" sz="800" b="1" kern="12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sz="800" b="1" kern="1200" dirty="0">
                        <a:solidFill>
                          <a:schemeClr val="tx2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Prima experiență cu </a:t>
                      </a:r>
                      <a:r>
                        <a:rPr lang="ro-RO" sz="800" dirty="0" err="1"/>
                        <a:t>Sonovein</a:t>
                      </a:r>
                      <a:r>
                        <a:rPr lang="ro-RO" sz="800" dirty="0"/>
                        <a:t> HD</a:t>
                      </a:r>
                      <a:endParaRPr lang="en-US" sz="800" noProof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noProof="0">
                          <a:solidFill>
                            <a:schemeClr val="dk1"/>
                          </a:solidFill>
                        </a:rPr>
                        <a:t>AVF 2023,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kern="1200">
                          <a:solidFill>
                            <a:schemeClr val="dk1"/>
                          </a:solidFill>
                        </a:rPr>
                        <a:t>San Antonio, Texas, 2023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09511698"/>
                  </a:ext>
                </a:extLst>
              </a:tr>
              <a:tr h="31981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b="1" kern="1200" noProof="0" dirty="0">
                          <a:solidFill>
                            <a:schemeClr val="dk1"/>
                          </a:solidFill>
                        </a:rPr>
                        <a:t>Prezentare la Congres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dk1"/>
                          </a:solidFill>
                        </a:rPr>
                        <a:t>Public</a:t>
                      </a: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800" b="1" kern="1200" noProof="0" dirty="0">
                        <a:solidFill>
                          <a:schemeClr val="dk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Prof. Strejcek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Prague, Czech Republic</a:t>
                      </a:r>
                      <a:endParaRPr lang="fr-FR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90,2%</a:t>
                      </a:r>
                      <a:r>
                        <a:rPr lang="fr-FR" sz="800" b="1" kern="1200" dirty="0">
                          <a:solidFill>
                            <a:schemeClr val="tx2"/>
                          </a:solidFill>
                        </a:rPr>
                        <a:t> (41 </a:t>
                      </a:r>
                      <a:r>
                        <a:rPr lang="fr-FR" sz="800" b="1" kern="1200" dirty="0" err="1">
                          <a:solidFill>
                            <a:schemeClr val="tx2"/>
                          </a:solidFill>
                        </a:rPr>
                        <a:t>pa</a:t>
                      </a:r>
                      <a:r>
                        <a:rPr lang="ro-RO" sz="800" b="1" kern="1200" dirty="0" err="1">
                          <a:solidFill>
                            <a:schemeClr val="tx2"/>
                          </a:solidFill>
                        </a:rPr>
                        <a:t>cienți</a:t>
                      </a:r>
                      <a:r>
                        <a:rPr lang="fr-FR" sz="800" b="1" kern="120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sz="800" b="1" kern="1200" dirty="0">
                        <a:solidFill>
                          <a:schemeClr val="tx2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800" dirty="0"/>
                        <a:t>Prezentare generală a unui lot de 41 de vene tratate în activitatea curentă pe o perioadă de 1 lună</a:t>
                      </a:r>
                      <a:endParaRPr lang="en-US" sz="800" noProof="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noProof="0" dirty="0">
                          <a:solidFill>
                            <a:schemeClr val="dk1"/>
                          </a:solidFill>
                        </a:rPr>
                        <a:t>AVF &amp; UIP,</a:t>
                      </a:r>
                      <a:r>
                        <a:rPr lang="en-US" sz="800" b="0" kern="1200" noProof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noProof="0" dirty="0">
                          <a:solidFill>
                            <a:schemeClr val="dk1"/>
                          </a:solidFill>
                        </a:rPr>
                        <a:t>San Antonio &amp; Miami, 2023</a:t>
                      </a:r>
                      <a:endParaRPr lang="fr-FR" sz="800" b="0" kern="1200" dirty="0">
                        <a:solidFill>
                          <a:schemeClr val="dk1"/>
                        </a:solidFill>
                        <a:latin typeface="Open Sans SemiBold" pitchFamily="2" charset="0"/>
                        <a:ea typeface="Open Sans SemiBold" pitchFamily="2" charset="0"/>
                        <a:cs typeface="Open Sans SemiBold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2424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5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44FAF-7715-7051-4EF3-5632FB3D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0F405-9A66-9E06-E480-BA6F2056F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CFCFC">
                    <a:lumMod val="75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t>Sonovein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2F6AA-C023-58B7-6BA3-F58A8FBB5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56A8-5E61-447F-927C-EB83B3D016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CFCFC">
                    <a:lumMod val="75000"/>
                  </a:srgbClr>
                </a:solidFill>
                <a:effectLst/>
                <a:uLnTx/>
                <a:uFillTx/>
                <a:latin typeface="Inter 18p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CFCFC">
                  <a:lumMod val="75000"/>
                </a:srgbClr>
              </a:solidFill>
              <a:effectLst/>
              <a:uLnTx/>
              <a:uFillTx/>
              <a:latin typeface="Inter 18pt Ligh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79F6DC-A66C-6F05-B8E5-FDD0B027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Apreciat de experți. Ales de lideri.</a:t>
            </a:r>
            <a:endParaRPr lang="x-non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E4F02EB-6CCF-9C9C-B7EF-00C772850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SONOVEIN OFERĂ REZULTATE CARE ÎȚI CONSOLIDEAZĂ REPUTAȚIA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D319B56-1E9A-C36B-ADB9-8A06EF7EE234}"/>
              </a:ext>
            </a:extLst>
          </p:cNvPr>
          <p:cNvSpPr txBox="1">
            <a:spLocks/>
          </p:cNvSpPr>
          <p:nvPr/>
        </p:nvSpPr>
        <p:spPr>
          <a:xfrm>
            <a:off x="1189095" y="1718536"/>
            <a:ext cx="5113867" cy="41639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9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Inter 18pt Light" panose="02000503000000020004" pitchFamily="2" charset="0"/>
              <a:buChar char=""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05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Inter 18pt Light" panose="02000503000000020004" pitchFamily="2" charset="0"/>
              <a:buChar char=""/>
              <a:defRPr sz="11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Ultrasunete robotizate cu scop precis</a:t>
            </a:r>
            <a:br>
              <a:rPr lang="ro-RO" sz="14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o-RO" sz="1400" dirty="0">
                <a:solidFill>
                  <a:schemeClr val="bg1">
                    <a:lumMod val="25000"/>
                  </a:schemeClr>
                </a:solidFill>
              </a:rPr>
              <a:t>Se adaptează automat la anatomia fiecărui pacient pentru o precizie maximă, permițând tratamente extrem de personalizate cu efort minim din partea operatorului.</a:t>
            </a:r>
          </a:p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Imagini în timp real = control instantaneu</a:t>
            </a:r>
            <a:br>
              <a:rPr lang="ro-RO" sz="14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o-RO" sz="1400" dirty="0">
                <a:solidFill>
                  <a:schemeClr val="bg1">
                    <a:lumMod val="25000"/>
                  </a:schemeClr>
                </a:solidFill>
              </a:rPr>
              <a:t>Ajustați adâncimea și intensitatea dinamic, cu feedback continuu prin ultrasunete, oferindu-vă control vizual complet, pas cu pas.</a:t>
            </a:r>
          </a:p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Livrare de energie axată pe confort</a:t>
            </a:r>
            <a:br>
              <a:rPr lang="ro-RO" sz="14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o-RO" sz="1400" dirty="0">
                <a:solidFill>
                  <a:schemeClr val="bg1">
                    <a:lumMod val="25000"/>
                  </a:schemeClr>
                </a:solidFill>
              </a:rPr>
              <a:t>Fără penetrare a pielii. Fără cicatrici. Doar energie HIFU livrată precis, care închide venele în siguranță și fără durere.</a:t>
            </a:r>
          </a:p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</a:rPr>
              <a:t>Rezultate remarcabile, de fiecare dată</a:t>
            </a:r>
            <a:br>
              <a:rPr lang="ro-RO" sz="14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ro-RO" sz="1400" dirty="0">
                <a:solidFill>
                  <a:schemeClr val="bg1">
                    <a:lumMod val="25000"/>
                  </a:schemeClr>
                </a:solidFill>
              </a:rPr>
              <a:t>Dovezi clinice arată eficacitate constantă de 90–100% - chiar și în cazuri complexe. Fără efecte adverse grave. Fără surprize.</a:t>
            </a:r>
          </a:p>
        </p:txBody>
      </p:sp>
      <p:pic>
        <p:nvPicPr>
          <p:cNvPr id="10" name="Content Placeholder 16">
            <a:extLst>
              <a:ext uri="{FF2B5EF4-FFF2-40B4-BE49-F238E27FC236}">
                <a16:creationId xmlns:a16="http://schemas.microsoft.com/office/drawing/2014/main" id="{1D578519-A3F9-F66E-94E4-3177F52D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0502" y="1767910"/>
            <a:ext cx="236494" cy="236494"/>
          </a:xfrm>
          <a:prstGeom prst="rect">
            <a:avLst/>
          </a:prstGeom>
        </p:spPr>
      </p:pic>
      <p:pic>
        <p:nvPicPr>
          <p:cNvPr id="11" name="Content Placeholder 16">
            <a:extLst>
              <a:ext uri="{FF2B5EF4-FFF2-40B4-BE49-F238E27FC236}">
                <a16:creationId xmlns:a16="http://schemas.microsoft.com/office/drawing/2014/main" id="{1DB1D6E2-B52E-1FDA-2A14-A7655ADD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0502" y="2986416"/>
            <a:ext cx="236494" cy="236494"/>
          </a:xfrm>
          <a:prstGeom prst="rect">
            <a:avLst/>
          </a:prstGeom>
        </p:spPr>
      </p:pic>
      <p:pic>
        <p:nvPicPr>
          <p:cNvPr id="12" name="Content Placeholder 16">
            <a:extLst>
              <a:ext uri="{FF2B5EF4-FFF2-40B4-BE49-F238E27FC236}">
                <a16:creationId xmlns:a16="http://schemas.microsoft.com/office/drawing/2014/main" id="{43AB8BEC-E9E0-3A0B-8F4D-8F613F66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0502" y="3924665"/>
            <a:ext cx="236494" cy="236494"/>
          </a:xfrm>
          <a:prstGeom prst="rect">
            <a:avLst/>
          </a:prstGeom>
        </p:spPr>
      </p:pic>
      <p:pic>
        <p:nvPicPr>
          <p:cNvPr id="13" name="Content Placeholder 16">
            <a:extLst>
              <a:ext uri="{FF2B5EF4-FFF2-40B4-BE49-F238E27FC236}">
                <a16:creationId xmlns:a16="http://schemas.microsoft.com/office/drawing/2014/main" id="{FD06AB4D-3F84-5B23-5F5B-9ADE561A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0502" y="4862914"/>
            <a:ext cx="236494" cy="2364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127201-5EDB-14DB-EAE9-619577CA85A0}"/>
              </a:ext>
            </a:extLst>
          </p:cNvPr>
          <p:cNvGrpSpPr/>
          <p:nvPr/>
        </p:nvGrpSpPr>
        <p:grpSpPr>
          <a:xfrm>
            <a:off x="7267678" y="2004404"/>
            <a:ext cx="4444214" cy="3477073"/>
            <a:chOff x="7267678" y="1953766"/>
            <a:chExt cx="4444214" cy="34770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32C3C-90BF-2A56-4170-1D315A5CCBDE}"/>
                </a:ext>
              </a:extLst>
            </p:cNvPr>
            <p:cNvSpPr txBox="1"/>
            <p:nvPr/>
          </p:nvSpPr>
          <p:spPr>
            <a:xfrm>
              <a:off x="7267678" y="2170204"/>
              <a:ext cx="4444214" cy="3260635"/>
            </a:xfrm>
            <a:prstGeom prst="roundRect">
              <a:avLst>
                <a:gd name="adj" fmla="val 830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lvl="0" algn="ctr">
                <a:spcAft>
                  <a:spcPts val="400"/>
                </a:spcAft>
                <a:buClr>
                  <a:srgbClr val="96EEF2"/>
                </a:buClr>
                <a:defRPr/>
              </a:pPr>
              <a:r>
                <a:rPr lang="ro-RO" sz="1600" dirty="0">
                  <a:solidFill>
                    <a:schemeClr val="accent1"/>
                  </a:solidFill>
                </a:rPr>
                <a:t>„Rezultatele sunt la fel de bune – dacă nu chiar puțin mai bune – decât unele dintre rezultatele obținute cu tehnologiile mai tradiționale. 95% dintre pacienți au avut o vindecare reușită a venei anormale. Toți pacienții s-au simțit mai bine. </a:t>
              </a:r>
              <a:r>
                <a:rPr lang="ro-RO" sz="1600" dirty="0" err="1">
                  <a:solidFill>
                    <a:schemeClr val="accent1"/>
                  </a:solidFill>
                </a:rPr>
                <a:t>Sonovein</a:t>
              </a:r>
              <a:r>
                <a:rPr lang="ro-RO" sz="1600" dirty="0">
                  <a:solidFill>
                    <a:schemeClr val="accent1"/>
                  </a:solidFill>
                </a:rPr>
                <a:t>® reprezintă cu adevărat următoarea evoluție a unei metode complet neinvazive, </a:t>
              </a:r>
              <a:r>
                <a:rPr lang="ro-RO" sz="1600" dirty="0" err="1">
                  <a:solidFill>
                    <a:schemeClr val="accent1"/>
                  </a:solidFill>
                </a:rPr>
                <a:t>transcutanate</a:t>
              </a:r>
              <a:r>
                <a:rPr lang="ro-RO" sz="1600" dirty="0">
                  <a:solidFill>
                    <a:schemeClr val="accent1"/>
                  </a:solidFill>
                </a:rPr>
                <a:t>, de tratare a bolilor venoase.”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ter 18pt Light"/>
                  <a:ea typeface="Inter 18pt 18pt" panose="02000503000000020004" pitchFamily="2" charset="0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Dr.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unito Sans 10pt SemiBold"/>
                  <a:ea typeface="Inter 18pt 18pt" panose="02000503000000020004" pitchFamily="2" charset="0"/>
                  <a:cs typeface="+mn-cs"/>
                </a:rPr>
                <a:t> Steve Elias, Jan. 2023</a:t>
              </a:r>
              <a:b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r 18pt Light"/>
                  <a:ea typeface="Inter 18pt 18pt" panose="02000503000000020004" pitchFamily="2" charset="0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nter 18pt Light"/>
                  <a:ea typeface="Inter 18pt 18pt" panose="02000503000000020004" pitchFamily="2" charset="0"/>
                  <a:cs typeface="+mn-cs"/>
                </a:rPr>
                <a:t>Principal Investigator, FDA first US trial</a:t>
              </a:r>
            </a:p>
          </p:txBody>
        </p:sp>
        <p:pic>
          <p:nvPicPr>
            <p:cNvPr id="3" name="Content Placeholder 15">
              <a:extLst>
                <a:ext uri="{FF2B5EF4-FFF2-40B4-BE49-F238E27FC236}">
                  <a16:creationId xmlns:a16="http://schemas.microsoft.com/office/drawing/2014/main" id="{4943C054-EFFA-5AFB-1DCF-440825E2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25588" y="1953766"/>
              <a:ext cx="313719" cy="228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1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k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Mode | Blue | Secondary">
  <a:themeElements>
    <a:clrScheme name="Sonovein colors blue theme">
      <a:dk1>
        <a:srgbClr val="010101"/>
      </a:dk1>
      <a:lt1>
        <a:srgbClr val="FCFCFC"/>
      </a:lt1>
      <a:dk2>
        <a:srgbClr val="010101"/>
      </a:dk2>
      <a:lt2>
        <a:srgbClr val="FFFFFF"/>
      </a:lt2>
      <a:accent1>
        <a:srgbClr val="60BEC2"/>
      </a:accent1>
      <a:accent2>
        <a:srgbClr val="96EEF2"/>
      </a:accent2>
      <a:accent3>
        <a:srgbClr val="E4B7A5"/>
      </a:accent3>
      <a:accent4>
        <a:srgbClr val="FFE4D9"/>
      </a:accent4>
      <a:accent5>
        <a:srgbClr val="1B1B1B"/>
      </a:accent5>
      <a:accent6>
        <a:srgbClr val="C48A73"/>
      </a:accent6>
      <a:hlink>
        <a:srgbClr val="60BEC2"/>
      </a:hlink>
      <a:folHlink>
        <a:srgbClr val="60BEC2"/>
      </a:folHlink>
    </a:clrScheme>
    <a:fontScheme name="Sonovein Typeface">
      <a:majorFont>
        <a:latin typeface="Nunito Sans 10pt SemiBold"/>
        <a:ea typeface=""/>
        <a:cs typeface=""/>
      </a:majorFont>
      <a:minorFont>
        <a:latin typeface="Inter 18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Light Mode | Blue | Secondary">
  <a:themeElements>
    <a:clrScheme name="Sonovein colors blue theme">
      <a:dk1>
        <a:srgbClr val="010101"/>
      </a:dk1>
      <a:lt1>
        <a:srgbClr val="FCFCFC"/>
      </a:lt1>
      <a:dk2>
        <a:srgbClr val="010101"/>
      </a:dk2>
      <a:lt2>
        <a:srgbClr val="FFFFFF"/>
      </a:lt2>
      <a:accent1>
        <a:srgbClr val="60BEC2"/>
      </a:accent1>
      <a:accent2>
        <a:srgbClr val="96EEF2"/>
      </a:accent2>
      <a:accent3>
        <a:srgbClr val="E4B7A5"/>
      </a:accent3>
      <a:accent4>
        <a:srgbClr val="FFE4D9"/>
      </a:accent4>
      <a:accent5>
        <a:srgbClr val="1B1B1B"/>
      </a:accent5>
      <a:accent6>
        <a:srgbClr val="C48A73"/>
      </a:accent6>
      <a:hlink>
        <a:srgbClr val="60BEC2"/>
      </a:hlink>
      <a:folHlink>
        <a:srgbClr val="60BEC2"/>
      </a:folHlink>
    </a:clrScheme>
    <a:fontScheme name="Sonovein Typeface">
      <a:majorFont>
        <a:latin typeface="Nunito Sans 10pt SemiBold"/>
        <a:ea typeface=""/>
        <a:cs typeface=""/>
      </a:majorFont>
      <a:minorFont>
        <a:latin typeface="Inter 18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4c95b6-75be-45d2-bc07-ae061ebd83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B46C1C5BE434292C52B1150E8D244" ma:contentTypeVersion="15" ma:contentTypeDescription="Create a new document." ma:contentTypeScope="" ma:versionID="db8412939c82fdeb66dc20815c2c5db9">
  <xsd:schema xmlns:xsd="http://www.w3.org/2001/XMLSchema" xmlns:xs="http://www.w3.org/2001/XMLSchema" xmlns:p="http://schemas.microsoft.com/office/2006/metadata/properties" xmlns:ns3="944c95b6-75be-45d2-bc07-ae061ebd834d" xmlns:ns4="3af461fa-5a08-4747-88ed-0658b9caaeee" targetNamespace="http://schemas.microsoft.com/office/2006/metadata/properties" ma:root="true" ma:fieldsID="1d84e5694e0e5ecb70869cb9e7bcc4b5" ns3:_="" ns4:_="">
    <xsd:import namespace="944c95b6-75be-45d2-bc07-ae061ebd834d"/>
    <xsd:import namespace="3af461fa-5a08-4747-88ed-0658b9caae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c95b6-75be-45d2-bc07-ae061ebd83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461fa-5a08-4747-88ed-0658b9caa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386E9C-7910-49E2-9002-FE17932F0F2F}">
  <ds:schemaRefs>
    <ds:schemaRef ds:uri="http://purl.org/dc/elements/1.1/"/>
    <ds:schemaRef ds:uri="http://purl.org/dc/terms/"/>
    <ds:schemaRef ds:uri="944c95b6-75be-45d2-bc07-ae061ebd8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f461fa-5a08-4747-88ed-0658b9caaee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D6B464-BD6F-492B-8938-BFE89FCF7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c95b6-75be-45d2-bc07-ae061ebd834d"/>
    <ds:schemaRef ds:uri="3af461fa-5a08-4747-88ed-0658b9caa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4E7ACB-8960-4459-A895-D213DE88A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1912</Words>
  <Application>Microsoft Office PowerPoint</Application>
  <PresentationFormat>Ecran lat</PresentationFormat>
  <Paragraphs>298</Paragraphs>
  <Slides>12</Slides>
  <Notes>4</Notes>
  <HiddenSlides>1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Inter 18pt 18pt</vt:lpstr>
      <vt:lpstr>Inter 18pt 18pt Medium</vt:lpstr>
      <vt:lpstr>Inter 18pt Light</vt:lpstr>
      <vt:lpstr>Nunito Sans 10pt SemiBold</vt:lpstr>
      <vt:lpstr>Open Sans</vt:lpstr>
      <vt:lpstr>Open Sans SemiBold</vt:lpstr>
      <vt:lpstr>Rocket</vt:lpstr>
      <vt:lpstr>Light Mode | Blue | Secondary</vt:lpstr>
      <vt:lpstr>1_Light Mode | Blue | Secondary</vt:lpstr>
      <vt:lpstr>Prezentare PowerPoint</vt:lpstr>
      <vt:lpstr>Un progres revoluționar în tratamentul varicelor</vt:lpstr>
      <vt:lpstr>O tehnologie care schimbă regulile jocului: robotică, non-invazivă</vt:lpstr>
      <vt:lpstr>O tehnologie care schimbă regulile jocului: robotică, non-invazivă</vt:lpstr>
      <vt:lpstr>Precizie, ghidată de imagistică în timp real. Efectuată complet prin piele.</vt:lpstr>
      <vt:lpstr>De la vene problematice la tratamente complexe  Sonovein® se adaptează acolo unde alte metode nu pot.</vt:lpstr>
      <vt:lpstr>Un dispozitiv avansat: eficient și sigur</vt:lpstr>
      <vt:lpstr>Un dispozitiv avansat: eficient și sigur</vt:lpstr>
      <vt:lpstr>Apreciat de experți. Ales de lideri.</vt:lpstr>
      <vt:lpstr>Apreciat de experți. Ales de lideri.</vt:lpstr>
      <vt:lpstr>REZULTATE CONCRETE. RECUPERARE REALĂ. O EXPERIENȚĂ PENTRU PACIENȚI PE CARE O VOR RECOMANDA</vt:lpstr>
      <vt:lpstr>Prezentare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Theraclion Corporate Presentation</dc:title>
  <dc:creator>martin.deterre@theraclion.com</dc:creator>
  <cp:lastModifiedBy>Florin Gheorghe</cp:lastModifiedBy>
  <cp:revision>1271</cp:revision>
  <cp:lastPrinted>2025-11-11T12:45:37Z</cp:lastPrinted>
  <dcterms:created xsi:type="dcterms:W3CDTF">2020-10-08T09:04:43Z</dcterms:created>
  <dcterms:modified xsi:type="dcterms:W3CDTF">2025-11-11T12:55:26Z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0x010100DF5B46C1C5BE434292C52B1150E8D244</vt:lpwstr>
  </property>
</Properties>
</file>